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314" r:id="rId3"/>
    <p:sldId id="313" r:id="rId4"/>
    <p:sldId id="263" r:id="rId5"/>
    <p:sldId id="307" r:id="rId6"/>
    <p:sldId id="308" r:id="rId7"/>
    <p:sldId id="262" r:id="rId8"/>
    <p:sldId id="264" r:id="rId9"/>
    <p:sldId id="305" r:id="rId10"/>
    <p:sldId id="265" r:id="rId11"/>
    <p:sldId id="266" r:id="rId12"/>
    <p:sldId id="267" r:id="rId13"/>
    <p:sldId id="268" r:id="rId14"/>
    <p:sldId id="269" r:id="rId15"/>
    <p:sldId id="270" r:id="rId16"/>
    <p:sldId id="271" r:id="rId17"/>
    <p:sldId id="273" r:id="rId18"/>
    <p:sldId id="274" r:id="rId19"/>
    <p:sldId id="275" r:id="rId20"/>
    <p:sldId id="294" r:id="rId21"/>
    <p:sldId id="277" r:id="rId22"/>
    <p:sldId id="278" r:id="rId23"/>
    <p:sldId id="311" r:id="rId24"/>
    <p:sldId id="312" r:id="rId25"/>
    <p:sldId id="281" r:id="rId26"/>
    <p:sldId id="282" r:id="rId27"/>
    <p:sldId id="288" r:id="rId28"/>
    <p:sldId id="289" r:id="rId29"/>
    <p:sldId id="296" r:id="rId30"/>
    <p:sldId id="297" r:id="rId31"/>
    <p:sldId id="295" r:id="rId32"/>
    <p:sldId id="315" r:id="rId33"/>
    <p:sldId id="316" r:id="rId34"/>
    <p:sldId id="317" r:id="rId35"/>
    <p:sldId id="301" r:id="rId36"/>
    <p:sldId id="300" r:id="rId37"/>
    <p:sldId id="287" r:id="rId38"/>
    <p:sldId id="30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9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6424" autoAdjust="0"/>
  </p:normalViewPr>
  <p:slideViewPr>
    <p:cSldViewPr snapToGrid="0" snapToObjects="1">
      <p:cViewPr varScale="1">
        <p:scale>
          <a:sx n="89" d="100"/>
          <a:sy n="89" d="100"/>
        </p:scale>
        <p:origin x="466" y="72"/>
      </p:cViewPr>
      <p:guideLst>
        <p:guide orient="horz" pos="2160"/>
        <p:guide pos="3840"/>
      </p:guideLst>
    </p:cSldViewPr>
  </p:slideViewPr>
  <p:outlineViewPr>
    <p:cViewPr>
      <p:scale>
        <a:sx n="33" d="100"/>
        <a:sy n="33" d="100"/>
      </p:scale>
      <p:origin x="0" y="-262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C12E0-9F9F-914F-BA19-97912A2C5A2A}" type="datetimeFigureOut">
              <a:rPr lang="en-US" smtClean="0"/>
              <a:t>6/3/2021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F8D62-AF78-E140-858F-EB0B02FDD54C}" type="slidenum">
              <a:rPr lang="en-US" smtClean="0"/>
              <a:t>‹#›</a:t>
            </a:fld>
            <a:endParaRPr lang="en-US"/>
          </a:p>
        </p:txBody>
      </p:sp>
    </p:spTree>
    <p:extLst>
      <p:ext uri="{BB962C8B-B14F-4D97-AF65-F5344CB8AC3E}">
        <p14:creationId xmlns:p14="http://schemas.microsoft.com/office/powerpoint/2010/main" val="339120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04D1-9FBB-064F-A478-2448934434E3}"/>
              </a:ext>
            </a:extLst>
          </p:cNvPr>
          <p:cNvSpPr>
            <a:spLocks noGrp="1"/>
          </p:cNvSpPr>
          <p:nvPr>
            <p:ph type="ctrTitle"/>
          </p:nvPr>
        </p:nvSpPr>
        <p:spPr>
          <a:xfrm>
            <a:off x="1524000" y="1122363"/>
            <a:ext cx="91440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AF07D40-BDA7-B345-A6AB-396C484D7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493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887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806FAA-0D16-6C49-BEDD-7C0DC30A5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6FED5D-C468-FB41-ABBE-FBED8CDB8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58F8422-E377-7F4A-AF75-1E7847D7C586}"/>
              </a:ext>
            </a:extLst>
          </p:cNvPr>
          <p:cNvSpPr>
            <a:spLocks noGrp="1"/>
          </p:cNvSpPr>
          <p:nvPr>
            <p:ph type="sldNum" sz="quarter" idx="4"/>
          </p:nvPr>
        </p:nvSpPr>
        <p:spPr>
          <a:xfrm>
            <a:off x="11402125" y="6371535"/>
            <a:ext cx="685800" cy="365125"/>
          </a:xfrm>
          <a:prstGeom prst="rect">
            <a:avLst/>
          </a:prstGeom>
        </p:spPr>
        <p:txBody>
          <a:bodyPr anchor="b"/>
          <a:lstStyle>
            <a:lvl1pPr algn="r">
              <a:defRPr sz="1200" b="0" i="0">
                <a:solidFill>
                  <a:schemeClr val="tx2"/>
                </a:solidFill>
                <a:latin typeface="DINPro" panose="02000503030000020004" pitchFamily="2" charset="0"/>
              </a:defRPr>
            </a:lvl1pPr>
          </a:lstStyle>
          <a:p>
            <a:fld id="{F3C33339-DAEC-4C4A-9646-C647DFC35EC7}" type="slidenum">
              <a:rPr lang="en-US" smtClean="0"/>
              <a:pPr/>
              <a:t>‹#›</a:t>
            </a:fld>
            <a:endParaRPr lang="en-US" dirty="0"/>
          </a:p>
        </p:txBody>
      </p:sp>
    </p:spTree>
    <p:extLst>
      <p:ext uri="{BB962C8B-B14F-4D97-AF65-F5344CB8AC3E}">
        <p14:creationId xmlns:p14="http://schemas.microsoft.com/office/powerpoint/2010/main" val="4129692682"/>
      </p:ext>
    </p:extLst>
  </p:cSld>
  <p:clrMap bg1="lt1" tx1="dk1" bg2="lt2" tx2="dk2" accent1="accent1" accent2="accent2" accent3="accent3" accent4="accent4" accent5="accent5" accent6="accent6" hlink="hlink" folHlink="folHlink"/>
  <p:sldLayoutIdLst>
    <p:sldLayoutId id="2147483649" r:id="rId1"/>
    <p:sldLayoutId id="2147483655" r:id="rId2"/>
  </p:sldLayoutIdLst>
  <p:hf hdr="0" ftr="0" dt="0"/>
  <p:txStyles>
    <p:title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DINPro Light" panose="02000504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DINPro Light" panose="02000504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DINPro Light" panose="02000504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DINPro Light" panose="02000504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DINPro Light" panose="02000504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2.svg"/><Relationship Id="rId4" Type="http://schemas.openxmlformats.org/officeDocument/2006/relationships/image" Target="../media/image34.sv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7550wisconsin.com/toc.cfm" TargetMode="External"/><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hyperlink" Target="https://7550wisconsin.com/main.cfm?sid=introduction&amp;pid=ccenter" TargetMode="External"/></Relationships>
</file>

<file path=ppt/slides/_rels/slide3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microsoft.com/office/2007/relationships/hdphoto" Target="../media/hdphoto24.wdp"/><Relationship Id="rId7" Type="http://schemas.openxmlformats.org/officeDocument/2006/relationships/image" Target="../media/image4.emf"/><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mailto:kgott@agam.com" TargetMode="External"/><Relationship Id="rId5" Type="http://schemas.openxmlformats.org/officeDocument/2006/relationships/hyperlink" Target="mailto:guy@gelbergsigns.com" TargetMode="External"/><Relationship Id="rId4" Type="http://schemas.openxmlformats.org/officeDocument/2006/relationships/hyperlink" Target="mailto:aleeson@otj.co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7156C1-D7DE-7346-97DC-C5F86F07C0D3}"/>
              </a:ext>
            </a:extLst>
          </p:cNvPr>
          <p:cNvSpPr/>
          <p:nvPr/>
        </p:nvSpPr>
        <p:spPr>
          <a:xfrm>
            <a:off x="0" y="0"/>
            <a:ext cx="4229973" cy="6858000"/>
          </a:xfrm>
          <a:prstGeom prst="rect">
            <a:avLst/>
          </a:prstGeom>
          <a:gradFill>
            <a:gsLst>
              <a:gs pos="29000">
                <a:schemeClr val="accent1"/>
              </a:gs>
              <a:gs pos="100000">
                <a:schemeClr val="accent1">
                  <a:lumMod val="5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ADE6F2-6439-B044-AEBB-21C75405FD76}"/>
              </a:ext>
            </a:extLst>
          </p:cNvPr>
          <p:cNvSpPr>
            <a:spLocks noGrp="1"/>
          </p:cNvSpPr>
          <p:nvPr>
            <p:ph type="ctrTitle"/>
          </p:nvPr>
        </p:nvSpPr>
        <p:spPr>
          <a:xfrm>
            <a:off x="628016" y="2384909"/>
            <a:ext cx="3427149" cy="1206811"/>
          </a:xfrm>
        </p:spPr>
        <p:txBody>
          <a:bodyPr lIns="0" tIns="0" rIns="0" bIns="0" anchor="t" anchorCtr="0">
            <a:normAutofit/>
          </a:bodyPr>
          <a:lstStyle/>
          <a:p>
            <a:pPr algn="l"/>
            <a:r>
              <a:rPr lang="en-US" sz="3600" spc="-150" dirty="0">
                <a:solidFill>
                  <a:schemeClr val="bg1"/>
                </a:solidFill>
              </a:rPr>
              <a:t>RETURN WITH CONFIDENCE</a:t>
            </a:r>
          </a:p>
        </p:txBody>
      </p:sp>
      <p:sp>
        <p:nvSpPr>
          <p:cNvPr id="3" name="Subtitle 2">
            <a:extLst>
              <a:ext uri="{FF2B5EF4-FFF2-40B4-BE49-F238E27FC236}">
                <a16:creationId xmlns:a16="http://schemas.microsoft.com/office/drawing/2014/main" id="{9646C7A7-E006-6A4B-AD56-2CC98DDD51BD}"/>
              </a:ext>
            </a:extLst>
          </p:cNvPr>
          <p:cNvSpPr>
            <a:spLocks noGrp="1"/>
          </p:cNvSpPr>
          <p:nvPr>
            <p:ph type="subTitle" idx="4294967295"/>
          </p:nvPr>
        </p:nvSpPr>
        <p:spPr>
          <a:xfrm>
            <a:off x="452207" y="6377361"/>
            <a:ext cx="3265777" cy="377122"/>
          </a:xfrm>
        </p:spPr>
        <p:txBody>
          <a:bodyPr lIns="0" tIns="0" rIns="0" bIns="0">
            <a:normAutofit fontScale="92500"/>
          </a:bodyPr>
          <a:lstStyle/>
          <a:p>
            <a:pPr marL="0" indent="0" algn="l">
              <a:buNone/>
            </a:pPr>
            <a:r>
              <a:rPr lang="en-US" sz="1600" dirty="0">
                <a:solidFill>
                  <a:schemeClr val="bg1"/>
                </a:solidFill>
              </a:rPr>
              <a:t>Updated Policies &amp; Procedures  </a:t>
            </a:r>
            <a:r>
              <a:rPr lang="en-US" sz="1600">
                <a:solidFill>
                  <a:srgbClr val="3C090E"/>
                </a:solidFill>
              </a:rPr>
              <a:t>//</a:t>
            </a:r>
            <a:r>
              <a:rPr lang="en-US" sz="1600">
                <a:solidFill>
                  <a:schemeClr val="bg1"/>
                </a:solidFill>
              </a:rPr>
              <a:t>  June </a:t>
            </a:r>
            <a:r>
              <a:rPr lang="en-US" sz="1600" dirty="0">
                <a:solidFill>
                  <a:schemeClr val="bg1"/>
                </a:solidFill>
              </a:rPr>
              <a:t>2021</a:t>
            </a:r>
            <a:endParaRPr lang="en-US" sz="1600" dirty="0">
              <a:solidFill>
                <a:schemeClr val="bg1"/>
              </a:solidFill>
              <a:latin typeface="DINPro Light" panose="02000504040000020003" pitchFamily="2" charset="0"/>
            </a:endParaRPr>
          </a:p>
        </p:txBody>
      </p:sp>
      <p:pic>
        <p:nvPicPr>
          <p:cNvPr id="9" name="Picture 8">
            <a:extLst>
              <a:ext uri="{FF2B5EF4-FFF2-40B4-BE49-F238E27FC236}">
                <a16:creationId xmlns:a16="http://schemas.microsoft.com/office/drawing/2014/main" id="{4FFE271E-C620-9F45-82AF-28AB071E5BFA}"/>
              </a:ext>
            </a:extLst>
          </p:cNvPr>
          <p:cNvPicPr>
            <a:picLocks noChangeAspect="1"/>
          </p:cNvPicPr>
          <p:nvPr/>
        </p:nvPicPr>
        <p:blipFill>
          <a:blip r:embed="rId2"/>
          <a:stretch>
            <a:fillRect/>
          </a:stretch>
        </p:blipFill>
        <p:spPr>
          <a:xfrm>
            <a:off x="671968" y="603405"/>
            <a:ext cx="2365428" cy="653858"/>
          </a:xfrm>
          <a:prstGeom prst="rect">
            <a:avLst/>
          </a:prstGeom>
        </p:spPr>
      </p:pic>
      <p:sp>
        <p:nvSpPr>
          <p:cNvPr id="17" name="Title 1">
            <a:extLst>
              <a:ext uri="{FF2B5EF4-FFF2-40B4-BE49-F238E27FC236}">
                <a16:creationId xmlns:a16="http://schemas.microsoft.com/office/drawing/2014/main" id="{7ABE0947-A260-0645-B8CD-87F2E2021077}"/>
              </a:ext>
            </a:extLst>
          </p:cNvPr>
          <p:cNvSpPr txBox="1">
            <a:spLocks/>
          </p:cNvSpPr>
          <p:nvPr/>
        </p:nvSpPr>
        <p:spPr>
          <a:xfrm>
            <a:off x="628016" y="4295355"/>
            <a:ext cx="3427149" cy="1206811"/>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spc="-150">
                <a:solidFill>
                  <a:schemeClr val="tx1"/>
                </a:solidFill>
                <a:latin typeface="Cambria" panose="02040503050406030204" pitchFamily="18" charset="0"/>
                <a:ea typeface="+mj-ea"/>
                <a:cs typeface="+mj-cs"/>
              </a:defRPr>
            </a:lvl1pPr>
          </a:lstStyle>
          <a:p>
            <a:pPr algn="l"/>
            <a:r>
              <a:rPr lang="en-US" sz="2800" dirty="0">
                <a:solidFill>
                  <a:schemeClr val="bg1"/>
                </a:solidFill>
                <a:latin typeface="DINPro Light" panose="02000504040000020003" pitchFamily="2" charset="0"/>
              </a:rPr>
              <a:t>COVID-19 Guide</a:t>
            </a:r>
          </a:p>
        </p:txBody>
      </p:sp>
      <p:cxnSp>
        <p:nvCxnSpPr>
          <p:cNvPr id="19" name="Straight Connector 18">
            <a:extLst>
              <a:ext uri="{FF2B5EF4-FFF2-40B4-BE49-F238E27FC236}">
                <a16:creationId xmlns:a16="http://schemas.microsoft.com/office/drawing/2014/main" id="{6E25F282-EA52-C94E-B028-0D452CE34929}"/>
              </a:ext>
            </a:extLst>
          </p:cNvPr>
          <p:cNvCxnSpPr>
            <a:cxnSpLocks/>
          </p:cNvCxnSpPr>
          <p:nvPr/>
        </p:nvCxnSpPr>
        <p:spPr>
          <a:xfrm>
            <a:off x="659820" y="3885197"/>
            <a:ext cx="1495583"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973" y="0"/>
            <a:ext cx="7978975" cy="6850367"/>
          </a:xfrm>
          <a:prstGeom prst="rect">
            <a:avLst/>
          </a:prstGeom>
        </p:spPr>
      </p:pic>
    </p:spTree>
    <p:extLst>
      <p:ext uri="{BB962C8B-B14F-4D97-AF65-F5344CB8AC3E}">
        <p14:creationId xmlns:p14="http://schemas.microsoft.com/office/powerpoint/2010/main" val="92447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15C14B-A2CA-4B4B-9250-52B9F5D0F55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6" y="-1"/>
            <a:ext cx="4524573" cy="6858001"/>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7575" y="938948"/>
            <a:ext cx="5840290" cy="825867"/>
          </a:xfrm>
          <a:prstGeom prst="rect">
            <a:avLst/>
          </a:prstGeom>
          <a:noFill/>
        </p:spPr>
        <p:txBody>
          <a:bodyPr wrap="square" lIns="0" tIns="0" rIns="0" bIns="0" numCol="1" spcCol="914400" rtlCol="0">
            <a:spAutoFit/>
          </a:bodyPr>
          <a:lstStyle/>
          <a:p>
            <a:pPr lvl="0"/>
            <a:r>
              <a:rPr lang="en-US" sz="1050" dirty="0">
                <a:solidFill>
                  <a:schemeClr val="tx1">
                    <a:lumMod val="65000"/>
                    <a:lumOff val="35000"/>
                  </a:schemeClr>
                </a:solidFill>
                <a:latin typeface="DINPro Light" panose="02000504040000020003"/>
              </a:rPr>
              <a:t>All contractors and vendors entering the building are required to wear face protection. </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Akridge requires all its vendors to submit a COVID-19 procedures compliance document prior to work being scheduled or completed. It is recommended Clients require their contracted vendors to do the same.  </a:t>
            </a:r>
          </a:p>
          <a:p>
            <a:pPr>
              <a:lnSpc>
                <a:spcPts val="1440"/>
              </a:lnSpc>
            </a:pPr>
            <a:endParaRPr lang="en-US" sz="1050" dirty="0">
              <a:solidFill>
                <a:schemeClr val="tx2"/>
              </a:solidFill>
              <a:latin typeface="DINPro Light" panose="02000504040000020003" pitchFamily="2" charset="0"/>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10</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4"/>
            <a:ext cx="7225569" cy="58831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VENDOR MANAGEMENT &amp; CONTRACTORS</a:t>
            </a:r>
          </a:p>
        </p:txBody>
      </p:sp>
      <p:sp>
        <p:nvSpPr>
          <p:cNvPr id="3" name="Rectangle 2">
            <a:extLst>
              <a:ext uri="{FF2B5EF4-FFF2-40B4-BE49-F238E27FC236}">
                <a16:creationId xmlns:a16="http://schemas.microsoft.com/office/drawing/2014/main" id="{866B5F12-E054-1E4E-93B0-8B17D859A9F7}"/>
              </a:ext>
            </a:extLst>
          </p:cNvPr>
          <p:cNvSpPr/>
          <p:nvPr/>
        </p:nvSpPr>
        <p:spPr>
          <a:xfrm>
            <a:off x="607044" y="97577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07044" y="1310632"/>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918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98A59-DD4B-D44D-91A4-433E433CD3C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0"/>
            <a:ext cx="12192000" cy="6356350"/>
          </a:xfrm>
          <a:prstGeom prst="rect">
            <a:avLst/>
          </a:prstGeom>
        </p:spPr>
      </p:pic>
      <p:sp>
        <p:nvSpPr>
          <p:cNvPr id="21" name="Rectangle 20">
            <a:extLst>
              <a:ext uri="{FF2B5EF4-FFF2-40B4-BE49-F238E27FC236}">
                <a16:creationId xmlns:a16="http://schemas.microsoft.com/office/drawing/2014/main" id="{15BBD032-5F2E-8F4B-A59F-14C43181B510}"/>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11</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536453"/>
            <a:ext cx="4596330" cy="1128514"/>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SECURITY &amp; BUILDING ACCESS</a:t>
            </a:r>
          </a:p>
        </p:txBody>
      </p:sp>
      <p:pic>
        <p:nvPicPr>
          <p:cNvPr id="7" name="Graphic 6">
            <a:extLst>
              <a:ext uri="{FF2B5EF4-FFF2-40B4-BE49-F238E27FC236}">
                <a16:creationId xmlns:a16="http://schemas.microsoft.com/office/drawing/2014/main" id="{F744E93E-B8B5-F348-9C5A-F63D041858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5498" y="2195618"/>
            <a:ext cx="1922393" cy="1965113"/>
          </a:xfrm>
          <a:prstGeom prst="rect">
            <a:avLst/>
          </a:prstGeom>
        </p:spPr>
      </p:pic>
    </p:spTree>
    <p:extLst>
      <p:ext uri="{BB962C8B-B14F-4D97-AF65-F5344CB8AC3E}">
        <p14:creationId xmlns:p14="http://schemas.microsoft.com/office/powerpoint/2010/main" val="377594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20CA44-5543-0F46-AAE0-911FEAF8B26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9" y="0"/>
            <a:ext cx="4524572" cy="6858000"/>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7575" y="826305"/>
            <a:ext cx="6302338" cy="807913"/>
          </a:xfrm>
          <a:prstGeom prst="rect">
            <a:avLst/>
          </a:prstGeom>
          <a:noFill/>
        </p:spPr>
        <p:txBody>
          <a:bodyPr wrap="square" lIns="0" tIns="0" rIns="0" bIns="0" numCol="1" spcCol="914400" rtlCol="0">
            <a:spAutoFit/>
          </a:bodyPr>
          <a:lstStyle/>
          <a:p>
            <a:pPr lvl="0"/>
            <a:r>
              <a:rPr lang="en-US" sz="1050" dirty="0">
                <a:solidFill>
                  <a:schemeClr val="tx1">
                    <a:lumMod val="65000"/>
                    <a:lumOff val="35000"/>
                  </a:schemeClr>
                </a:solidFill>
                <a:latin typeface="DINPro Light" panose="02000504040000020003"/>
              </a:rPr>
              <a:t>All visitors must report to the lobby desk.  </a:t>
            </a:r>
          </a:p>
          <a:p>
            <a:pPr lvl="0"/>
            <a:endParaRPr lang="en-US" sz="1050" dirty="0">
              <a:solidFill>
                <a:schemeClr val="tx1">
                  <a:lumMod val="65000"/>
                  <a:lumOff val="35000"/>
                </a:schemeClr>
              </a:solidFill>
              <a:latin typeface="DINPro Light" panose="02000504040000020003"/>
            </a:endParaRPr>
          </a:p>
          <a:p>
            <a:pPr lvl="0"/>
            <a:r>
              <a:rPr lang="en-US" sz="1050" dirty="0" err="1">
                <a:solidFill>
                  <a:schemeClr val="tx1">
                    <a:lumMod val="65000"/>
                    <a:lumOff val="35000"/>
                  </a:schemeClr>
                </a:solidFill>
                <a:latin typeface="DINPro Light" panose="02000504040000020003"/>
              </a:rPr>
              <a:t>Plexiglass</a:t>
            </a:r>
            <a:r>
              <a:rPr lang="en-US" sz="1050" dirty="0">
                <a:solidFill>
                  <a:schemeClr val="tx1">
                    <a:lumMod val="65000"/>
                    <a:lumOff val="35000"/>
                  </a:schemeClr>
                </a:solidFill>
                <a:latin typeface="DINPro Light" panose="02000504040000020003"/>
              </a:rPr>
              <a:t> barriers have been installed at the security desk.</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Hand sanitizer is available at building entry points. </a:t>
            </a: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12</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4"/>
            <a:ext cx="7225569" cy="58831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SECURITY &amp; BUILDING ACCESS</a:t>
            </a:r>
          </a:p>
        </p:txBody>
      </p:sp>
      <p:sp>
        <p:nvSpPr>
          <p:cNvPr id="3" name="Rectangle 2">
            <a:extLst>
              <a:ext uri="{FF2B5EF4-FFF2-40B4-BE49-F238E27FC236}">
                <a16:creationId xmlns:a16="http://schemas.microsoft.com/office/drawing/2014/main" id="{866B5F12-E054-1E4E-93B0-8B17D859A9F7}"/>
              </a:ext>
            </a:extLst>
          </p:cNvPr>
          <p:cNvSpPr/>
          <p:nvPr/>
        </p:nvSpPr>
        <p:spPr>
          <a:xfrm>
            <a:off x="608658" y="86096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EF54A3D-FBAD-4443-993A-158E320B70C0}"/>
              </a:ext>
            </a:extLst>
          </p:cNvPr>
          <p:cNvSpPr/>
          <p:nvPr/>
        </p:nvSpPr>
        <p:spPr>
          <a:xfrm>
            <a:off x="610824" y="117943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0C39614-176B-3C4C-AD1D-0A22DA5B9E9E}"/>
              </a:ext>
            </a:extLst>
          </p:cNvPr>
          <p:cNvSpPr/>
          <p:nvPr/>
        </p:nvSpPr>
        <p:spPr>
          <a:xfrm>
            <a:off x="615705" y="151069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57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9A4FE-3350-414D-AFAF-64E015D7AD2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35000"/>
                    </a14:imgEffect>
                  </a14:imgLayer>
                </a14:imgProps>
              </a:ext>
              <a:ext uri="{28A0092B-C50C-407E-A947-70E740481C1C}">
                <a14:useLocalDpi xmlns:a14="http://schemas.microsoft.com/office/drawing/2010/main"/>
              </a:ext>
            </a:extLst>
          </a:blip>
          <a:srcRect/>
          <a:stretch/>
        </p:blipFill>
        <p:spPr>
          <a:xfrm>
            <a:off x="0" y="-1"/>
            <a:ext cx="12192000" cy="6356351"/>
          </a:xfrm>
          <a:prstGeom prst="rect">
            <a:avLst/>
          </a:prstGeom>
        </p:spPr>
      </p:pic>
      <p:sp>
        <p:nvSpPr>
          <p:cNvPr id="20" name="Rectangle 19">
            <a:extLst>
              <a:ext uri="{FF2B5EF4-FFF2-40B4-BE49-F238E27FC236}">
                <a16:creationId xmlns:a16="http://schemas.microsoft.com/office/drawing/2014/main" id="{B1539F22-BC76-024B-A596-0A6E676C3D2D}"/>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13</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16037"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SIGNAGE</a:t>
            </a:r>
          </a:p>
        </p:txBody>
      </p:sp>
      <p:pic>
        <p:nvPicPr>
          <p:cNvPr id="9" name="Graphic 8">
            <a:extLst>
              <a:ext uri="{FF2B5EF4-FFF2-40B4-BE49-F238E27FC236}">
                <a16:creationId xmlns:a16="http://schemas.microsoft.com/office/drawing/2014/main" id="{FB96E483-AC7E-F64D-A4A4-651CC66444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5660" y="2236257"/>
            <a:ext cx="1842880" cy="1883833"/>
          </a:xfrm>
          <a:prstGeom prst="rect">
            <a:avLst/>
          </a:prstGeom>
        </p:spPr>
      </p:pic>
    </p:spTree>
    <p:extLst>
      <p:ext uri="{BB962C8B-B14F-4D97-AF65-F5344CB8AC3E}">
        <p14:creationId xmlns:p14="http://schemas.microsoft.com/office/powerpoint/2010/main" val="387472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BAA843-5580-B241-8E94-2CDD9208DEF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8" y="0"/>
            <a:ext cx="4524572" cy="6858000"/>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7575" y="826305"/>
            <a:ext cx="5840290" cy="646331"/>
          </a:xfrm>
          <a:prstGeom prst="rect">
            <a:avLst/>
          </a:prstGeom>
          <a:noFill/>
        </p:spPr>
        <p:txBody>
          <a:bodyPr wrap="square" lIns="0" tIns="0" rIns="0" bIns="0" numCol="1" spcCol="914400" rtlCol="0">
            <a:spAutoFit/>
          </a:bodyPr>
          <a:lstStyle/>
          <a:p>
            <a:pPr lvl="0"/>
            <a:r>
              <a:rPr lang="en-US" sz="1050" dirty="0">
                <a:solidFill>
                  <a:schemeClr val="tx1">
                    <a:lumMod val="65000"/>
                    <a:lumOff val="35000"/>
                  </a:schemeClr>
                </a:solidFill>
                <a:latin typeface="DINPro Light" panose="02000504040000020003"/>
              </a:rPr>
              <a:t>Consistent with CDC guidance, most social distancing and capacity-limiting signage has been removed.</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New guidelines, recommendations, and policies have been clearly posted in the main lobby, loading dock, and parking valet area. </a:t>
            </a: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14</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4"/>
            <a:ext cx="7225569" cy="58831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SIGNAGE</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86975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01418" y="119264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86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15</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19" name="TextBox 18">
            <a:extLst>
              <a:ext uri="{FF2B5EF4-FFF2-40B4-BE49-F238E27FC236}">
                <a16:creationId xmlns:a16="http://schemas.microsoft.com/office/drawing/2014/main" id="{2092D289-8C5C-CD42-BBFB-286345C5D11D}"/>
              </a:ext>
            </a:extLst>
          </p:cNvPr>
          <p:cNvSpPr txBox="1"/>
          <p:nvPr/>
        </p:nvSpPr>
        <p:spPr>
          <a:xfrm>
            <a:off x="5640974"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CLEANING</a:t>
            </a:r>
          </a:p>
        </p:txBody>
      </p:sp>
      <p:pic>
        <p:nvPicPr>
          <p:cNvPr id="11" name="Picture 10">
            <a:extLst>
              <a:ext uri="{FF2B5EF4-FFF2-40B4-BE49-F238E27FC236}">
                <a16:creationId xmlns:a16="http://schemas.microsoft.com/office/drawing/2014/main" id="{A8B3E142-A91B-2748-AA43-102C7B1A56B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1"/>
            <a:ext cx="12191999" cy="6356350"/>
          </a:xfrm>
          <a:prstGeom prst="rect">
            <a:avLst/>
          </a:prstGeom>
        </p:spPr>
      </p:pic>
      <p:sp>
        <p:nvSpPr>
          <p:cNvPr id="12" name="Rectangle 11">
            <a:extLst>
              <a:ext uri="{FF2B5EF4-FFF2-40B4-BE49-F238E27FC236}">
                <a16:creationId xmlns:a16="http://schemas.microsoft.com/office/drawing/2014/main" id="{CFFD829F-7AF7-3B4C-A242-D260B57857DC}"/>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3">
            <a:extLst>
              <a:ext uri="{FF2B5EF4-FFF2-40B4-BE49-F238E27FC236}">
                <a16:creationId xmlns:a16="http://schemas.microsoft.com/office/drawing/2014/main" id="{64F1303B-AE1D-A44F-82B2-0751277F5F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4406" y="2139176"/>
            <a:ext cx="1895890" cy="1938021"/>
          </a:xfrm>
          <a:prstGeom prst="rect">
            <a:avLst/>
          </a:prstGeom>
        </p:spPr>
      </p:pic>
      <p:sp>
        <p:nvSpPr>
          <p:cNvPr id="20" name="TextBox 19">
            <a:extLst>
              <a:ext uri="{FF2B5EF4-FFF2-40B4-BE49-F238E27FC236}">
                <a16:creationId xmlns:a16="http://schemas.microsoft.com/office/drawing/2014/main" id="{2092D289-8C5C-CD42-BBFB-286345C5D11D}"/>
              </a:ext>
            </a:extLst>
          </p:cNvPr>
          <p:cNvSpPr txBox="1"/>
          <p:nvPr/>
        </p:nvSpPr>
        <p:spPr>
          <a:xfrm>
            <a:off x="5793374" y="29709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CLEANING</a:t>
            </a:r>
          </a:p>
        </p:txBody>
      </p:sp>
    </p:spTree>
    <p:extLst>
      <p:ext uri="{BB962C8B-B14F-4D97-AF65-F5344CB8AC3E}">
        <p14:creationId xmlns:p14="http://schemas.microsoft.com/office/powerpoint/2010/main" val="701424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20E5AAE-3F34-944A-B602-E2A2C3E4B624}"/>
              </a:ext>
            </a:extLst>
          </p:cNvPr>
          <p:cNvSpPr txBox="1"/>
          <p:nvPr/>
        </p:nvSpPr>
        <p:spPr>
          <a:xfrm>
            <a:off x="787575" y="938948"/>
            <a:ext cx="5840290" cy="3877985"/>
          </a:xfrm>
          <a:prstGeom prst="rect">
            <a:avLst/>
          </a:prstGeom>
          <a:noFill/>
        </p:spPr>
        <p:txBody>
          <a:bodyPr wrap="square" lIns="0" tIns="0" rIns="0" bIns="0" numCol="1" spcCol="914400" rtlCol="0">
            <a:spAutoFit/>
          </a:bodyPr>
          <a:lstStyle/>
          <a:p>
            <a:pPr lvl="0"/>
            <a:r>
              <a:rPr lang="en-US" sz="1050" dirty="0">
                <a:solidFill>
                  <a:schemeClr val="tx1">
                    <a:lumMod val="65000"/>
                    <a:lumOff val="35000"/>
                  </a:schemeClr>
                </a:solidFill>
                <a:latin typeface="DINPro Light" panose="02000504040000020003"/>
              </a:rPr>
              <a:t>We completed a third-party audit of our janitorial practices. To evaluate the efficacy of cleaning practices, the third-party evaluated high-touch surfaces such as countertops, door handles, and elevator buttons using adenosine triphosphate sampling and visual inspection based on APPA guidelines</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The janitorial contractor, Pioneer, are following EPA, CDC, and other government approved guidelines, recommendations, and directions for cleaning products, procedures, dwell times, and protocols. Products used by Pioneer are hospital grade and have been approved or recommended by the EPA and CDC.</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Employees of Pioneer have received new or refresher training on cleaning protocols and proper use of disinfectants and have been supplied with the appropriate level of PPE. </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We are closely monitoring occupancy levels of the building and as occupancy levels increase, cleaning staff levels will be modified appropriately.  Cleaning schedules will also be closely monitored and may be adjusted to allow proper levels of cleaning at the appropriate times.</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We have been routinely operating water systems, toilets, faucets, and floor drains to avoid the accumulation of biofilm and other bacteria.</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The frequency of cleaning and use of disinfectant in high-touch common areas of the building, such as the atrium, security desk, elevator lobbies, elevator interiors, buttons and surfaces, restrooms, door knobs, switch plates, handrails, counters, and other frequently touched surfaces will remain at an increased level.  </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If a Client or visitor to Clients’ suites becomes ill or tests positive for COVID-19, it is recommended a deep cleaning of the Clients’ suite be performed at the Client’s expense. </a:t>
            </a: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15</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9" y="289264"/>
            <a:ext cx="6610654" cy="422781"/>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CLEANING</a:t>
            </a:r>
          </a:p>
        </p:txBody>
      </p:sp>
      <p:sp>
        <p:nvSpPr>
          <p:cNvPr id="3" name="Rectangle 2">
            <a:extLst>
              <a:ext uri="{FF2B5EF4-FFF2-40B4-BE49-F238E27FC236}">
                <a16:creationId xmlns:a16="http://schemas.microsoft.com/office/drawing/2014/main" id="{866B5F12-E054-1E4E-93B0-8B17D859A9F7}"/>
              </a:ext>
            </a:extLst>
          </p:cNvPr>
          <p:cNvSpPr/>
          <p:nvPr/>
        </p:nvSpPr>
        <p:spPr>
          <a:xfrm>
            <a:off x="627180" y="967644"/>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27180" y="162397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625881" y="241353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EF54A3D-FBAD-4443-993A-158E320B70C0}"/>
              </a:ext>
            </a:extLst>
          </p:cNvPr>
          <p:cNvSpPr/>
          <p:nvPr/>
        </p:nvSpPr>
        <p:spPr>
          <a:xfrm>
            <a:off x="629296" y="287554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0C39614-176B-3C4C-AD1D-0A22DA5B9E9E}"/>
              </a:ext>
            </a:extLst>
          </p:cNvPr>
          <p:cNvSpPr/>
          <p:nvPr/>
        </p:nvSpPr>
        <p:spPr>
          <a:xfrm>
            <a:off x="629296" y="352093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EDC8F8-90F7-5E46-9D94-0A796CBDAAC0}"/>
              </a:ext>
            </a:extLst>
          </p:cNvPr>
          <p:cNvSpPr/>
          <p:nvPr/>
        </p:nvSpPr>
        <p:spPr>
          <a:xfrm>
            <a:off x="627180" y="401471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8FC7BC8-44CC-ED4C-AD5F-7E991B75B2D9}"/>
              </a:ext>
            </a:extLst>
          </p:cNvPr>
          <p:cNvSpPr/>
          <p:nvPr/>
        </p:nvSpPr>
        <p:spPr>
          <a:xfrm>
            <a:off x="627180" y="465475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13E5FFE-44B6-CF4F-8EC0-5840888696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67427" y="0"/>
            <a:ext cx="4524574" cy="6858000"/>
          </a:xfrm>
          <a:prstGeom prst="rect">
            <a:avLst/>
          </a:prstGeom>
        </p:spPr>
      </p:pic>
    </p:spTree>
    <p:extLst>
      <p:ext uri="{BB962C8B-B14F-4D97-AF65-F5344CB8AC3E}">
        <p14:creationId xmlns:p14="http://schemas.microsoft.com/office/powerpoint/2010/main" val="205148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CCDECA-6F57-D846-A3C2-F288E3DC70F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0"/>
            <a:ext cx="12192000" cy="6356350"/>
          </a:xfrm>
          <a:prstGeom prst="rect">
            <a:avLst/>
          </a:prstGeom>
        </p:spPr>
      </p:pic>
      <p:sp>
        <p:nvSpPr>
          <p:cNvPr id="20" name="Rectangle 19">
            <a:extLst>
              <a:ext uri="{FF2B5EF4-FFF2-40B4-BE49-F238E27FC236}">
                <a16:creationId xmlns:a16="http://schemas.microsoft.com/office/drawing/2014/main" id="{66B17BAA-7D3F-454C-A777-ED5DD4C085FC}"/>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17</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536453"/>
            <a:ext cx="4596330" cy="1128514"/>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VERTICAL TRANSPORTATION</a:t>
            </a:r>
          </a:p>
        </p:txBody>
      </p:sp>
      <p:pic>
        <p:nvPicPr>
          <p:cNvPr id="6" name="Graphic 5">
            <a:extLst>
              <a:ext uri="{FF2B5EF4-FFF2-40B4-BE49-F238E27FC236}">
                <a16:creationId xmlns:a16="http://schemas.microsoft.com/office/drawing/2014/main" id="{A07B4828-6FC3-5748-8886-B92C3BFBEE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9640" y="2221450"/>
            <a:ext cx="1734919" cy="1773473"/>
          </a:xfrm>
          <a:prstGeom prst="rect">
            <a:avLst/>
          </a:prstGeom>
        </p:spPr>
      </p:pic>
    </p:spTree>
    <p:extLst>
      <p:ext uri="{BB962C8B-B14F-4D97-AF65-F5344CB8AC3E}">
        <p14:creationId xmlns:p14="http://schemas.microsoft.com/office/powerpoint/2010/main" val="2680869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634BA7-1A83-7E46-BE99-BD9BC25C137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9" y="0"/>
            <a:ext cx="4524572" cy="6858000"/>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7575" y="938948"/>
            <a:ext cx="5840290" cy="1131079"/>
          </a:xfrm>
          <a:prstGeom prst="rect">
            <a:avLst/>
          </a:prstGeom>
          <a:noFill/>
        </p:spPr>
        <p:txBody>
          <a:bodyPr wrap="square" lIns="0" tIns="0" rIns="0" bIns="0" numCol="1" spcCol="914400" rtlCol="0">
            <a:spAutoFit/>
          </a:bodyPr>
          <a:lstStyle/>
          <a:p>
            <a:r>
              <a:rPr lang="en-US" sz="1050" dirty="0">
                <a:solidFill>
                  <a:schemeClr val="tx1">
                    <a:lumMod val="65000"/>
                    <a:lumOff val="35000"/>
                  </a:schemeClr>
                </a:solidFill>
                <a:latin typeface="DINPro Light" panose="02000504040000020003"/>
              </a:rPr>
              <a:t>In accordance with updated local orders, the building will no longer enforce capacity limits in the elevator cabs. </a:t>
            </a:r>
          </a:p>
          <a:p>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Stairwells can be used to exit the building to limit travel in elevators. </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Elevators are being cleaned with disinfectant throughout the day as well as in the evening.</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Routine elevator maintenance has continually been performed. </a:t>
            </a: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18</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4"/>
            <a:ext cx="6026447" cy="432799"/>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VERTICAL TRANSPORTATION</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97577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593980" y="130167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593980" y="193038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599AEB-C0D1-B242-8BE2-A799AFD99EA9}"/>
              </a:ext>
            </a:extLst>
          </p:cNvPr>
          <p:cNvSpPr/>
          <p:nvPr/>
        </p:nvSpPr>
        <p:spPr>
          <a:xfrm>
            <a:off x="601418" y="1633959"/>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042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9987E2-EB1A-124A-A3A6-A346B9F9B39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30000"/>
                    </a14:imgEffect>
                  </a14:imgLayer>
                </a14:imgProps>
              </a:ext>
              <a:ext uri="{28A0092B-C50C-407E-A947-70E740481C1C}">
                <a14:useLocalDpi xmlns:a14="http://schemas.microsoft.com/office/drawing/2010/main"/>
              </a:ext>
            </a:extLst>
          </a:blip>
          <a:srcRect/>
          <a:stretch/>
        </p:blipFill>
        <p:spPr>
          <a:xfrm>
            <a:off x="0" y="1"/>
            <a:ext cx="12192000" cy="6356350"/>
          </a:xfrm>
          <a:prstGeom prst="rect">
            <a:avLst/>
          </a:prstGeom>
        </p:spPr>
      </p:pic>
      <p:sp>
        <p:nvSpPr>
          <p:cNvPr id="20" name="Rectangle 19">
            <a:extLst>
              <a:ext uri="{FF2B5EF4-FFF2-40B4-BE49-F238E27FC236}">
                <a16:creationId xmlns:a16="http://schemas.microsoft.com/office/drawing/2014/main" id="{8B1ED3AE-7C4D-B94D-A9D0-F4C2AA0E49E0}"/>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19</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COMMON AREAS</a:t>
            </a:r>
          </a:p>
        </p:txBody>
      </p:sp>
      <p:pic>
        <p:nvPicPr>
          <p:cNvPr id="4" name="Graphic 3">
            <a:extLst>
              <a:ext uri="{FF2B5EF4-FFF2-40B4-BE49-F238E27FC236}">
                <a16:creationId xmlns:a16="http://schemas.microsoft.com/office/drawing/2014/main" id="{7B6DC049-B71A-FF41-8EC8-6ECD9EE13A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2490" y="2076248"/>
            <a:ext cx="1823002" cy="1863513"/>
          </a:xfrm>
          <a:prstGeom prst="rect">
            <a:avLst/>
          </a:prstGeom>
        </p:spPr>
      </p:pic>
    </p:spTree>
    <p:extLst>
      <p:ext uri="{BB962C8B-B14F-4D97-AF65-F5344CB8AC3E}">
        <p14:creationId xmlns:p14="http://schemas.microsoft.com/office/powerpoint/2010/main" val="126719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4141C-3660-E14E-8378-1BFA5B54A4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7901" y="0"/>
            <a:ext cx="7604098" cy="6858000"/>
          </a:xfrm>
          <a:prstGeom prst="rect">
            <a:avLst/>
          </a:prstGeom>
        </p:spPr>
      </p:pic>
      <p:sp>
        <p:nvSpPr>
          <p:cNvPr id="5" name="Rectangle 4">
            <a:extLst>
              <a:ext uri="{FF2B5EF4-FFF2-40B4-BE49-F238E27FC236}">
                <a16:creationId xmlns:a16="http://schemas.microsoft.com/office/drawing/2014/main" id="{EFF96142-CCE5-8440-993E-5CBE13EFF248}"/>
              </a:ext>
            </a:extLst>
          </p:cNvPr>
          <p:cNvSpPr/>
          <p:nvPr/>
        </p:nvSpPr>
        <p:spPr>
          <a:xfrm>
            <a:off x="1" y="1"/>
            <a:ext cx="4587900" cy="981906"/>
          </a:xfrm>
          <a:prstGeom prst="rect">
            <a:avLst/>
          </a:prstGeom>
          <a:gradFill>
            <a:gsLst>
              <a:gs pos="29000">
                <a:schemeClr val="accent1"/>
              </a:gs>
              <a:gs pos="100000">
                <a:schemeClr val="accent1">
                  <a:lumMod val="5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2</a:t>
            </a:r>
          </a:p>
        </p:txBody>
      </p:sp>
      <p:sp>
        <p:nvSpPr>
          <p:cNvPr id="8" name="TextBox 7">
            <a:extLst>
              <a:ext uri="{FF2B5EF4-FFF2-40B4-BE49-F238E27FC236}">
                <a16:creationId xmlns:a16="http://schemas.microsoft.com/office/drawing/2014/main" id="{1925D94A-ABDB-D148-8D0F-F974E71CCB0D}"/>
              </a:ext>
            </a:extLst>
          </p:cNvPr>
          <p:cNvSpPr txBox="1"/>
          <p:nvPr/>
        </p:nvSpPr>
        <p:spPr>
          <a:xfrm>
            <a:off x="628016" y="1259047"/>
            <a:ext cx="3427149" cy="3924151"/>
          </a:xfrm>
          <a:prstGeom prst="rect">
            <a:avLst/>
          </a:prstGeom>
          <a:noFill/>
        </p:spPr>
        <p:txBody>
          <a:bodyPr wrap="square" lIns="0" tIns="0" rIns="0" bIns="0" rtlCol="0">
            <a:spAutoFit/>
          </a:bodyPr>
          <a:lstStyle/>
          <a:p>
            <a:pPr>
              <a:lnSpc>
                <a:spcPts val="1740"/>
              </a:lnSpc>
            </a:pPr>
            <a:r>
              <a:rPr lang="en-US" sz="1200" dirty="0">
                <a:solidFill>
                  <a:schemeClr val="tx1">
                    <a:lumMod val="65000"/>
                    <a:lumOff val="35000"/>
                  </a:schemeClr>
                </a:solidFill>
                <a:latin typeface="DINPro Light" panose="02000504040000020003" pitchFamily="2" charset="0"/>
              </a:rPr>
              <a:t>Since early March 2020, the building has been operating during regular business hours to allow for essential business employees to work safely in the their offices. Building operations had to be adjusted as most companies decided to allow most of their non-essential personnel to work from home.</a:t>
            </a:r>
          </a:p>
          <a:p>
            <a:pPr>
              <a:lnSpc>
                <a:spcPts val="1740"/>
              </a:lnSpc>
            </a:pPr>
            <a:endParaRPr lang="en-US" sz="1200" dirty="0">
              <a:solidFill>
                <a:schemeClr val="tx1">
                  <a:lumMod val="65000"/>
                  <a:lumOff val="35000"/>
                </a:schemeClr>
              </a:solidFill>
              <a:latin typeface="DINPro Light" panose="02000504040000020003" pitchFamily="2" charset="0"/>
            </a:endParaRPr>
          </a:p>
          <a:p>
            <a:pPr>
              <a:lnSpc>
                <a:spcPts val="1740"/>
              </a:lnSpc>
            </a:pPr>
            <a:r>
              <a:rPr lang="en-US" sz="1200" dirty="0">
                <a:solidFill>
                  <a:schemeClr val="tx1">
                    <a:lumMod val="65000"/>
                    <a:lumOff val="35000"/>
                  </a:schemeClr>
                </a:solidFill>
                <a:latin typeface="DINPro Light" panose="02000504040000020003" pitchFamily="2" charset="0"/>
              </a:rPr>
              <a:t>This document serves as a resource for your company to use as you consider when and how to reopen your office at 7550 Wisconsin over the coming months. This plan outlines our re-entry plan for the safe return of our Clients, visitors, vendors, contractors, and others. It identifies operational and safety procedures and protocols that have been implemented.  </a:t>
            </a:r>
          </a:p>
          <a:p>
            <a:pPr>
              <a:lnSpc>
                <a:spcPts val="1740"/>
              </a:lnSpc>
            </a:pPr>
            <a:endParaRPr lang="en-US" sz="1200" dirty="0">
              <a:solidFill>
                <a:schemeClr val="tx1">
                  <a:lumMod val="65000"/>
                  <a:lumOff val="35000"/>
                </a:schemeClr>
              </a:solidFill>
              <a:latin typeface="DINPro Light" panose="02000504040000020003" pitchFamily="2" charset="0"/>
            </a:endParaRPr>
          </a:p>
          <a:p>
            <a:pPr>
              <a:lnSpc>
                <a:spcPts val="1740"/>
              </a:lnSpc>
            </a:pPr>
            <a:r>
              <a:rPr lang="en-US" sz="1200" dirty="0">
                <a:solidFill>
                  <a:schemeClr val="tx1">
                    <a:lumMod val="65000"/>
                    <a:lumOff val="35000"/>
                  </a:schemeClr>
                </a:solidFill>
                <a:latin typeface="DINPro Light" panose="02000504040000020003" pitchFamily="2" charset="0"/>
              </a:rPr>
              <a:t>We appreciate your continued personal efforts and cooperation during this difficult time. Our goal is to continue to provide you and your employees with a safe and comfortable work environment. </a:t>
            </a:r>
            <a:endParaRPr lang="en-US" sz="1200" dirty="0">
              <a:solidFill>
                <a:schemeClr val="tx1">
                  <a:lumMod val="65000"/>
                  <a:lumOff val="35000"/>
                </a:schemeClr>
              </a:solidFill>
              <a:latin typeface="DINPro Light" panose="02000504040000020003" pitchFamily="2" charset="0"/>
              <a:cs typeface="Calibri Light" panose="020F0302020204030204" pitchFamily="34" charset="0"/>
            </a:endParaRPr>
          </a:p>
        </p:txBody>
      </p:sp>
      <p:grpSp>
        <p:nvGrpSpPr>
          <p:cNvPr id="9" name="Group 8">
            <a:extLst>
              <a:ext uri="{FF2B5EF4-FFF2-40B4-BE49-F238E27FC236}">
                <a16:creationId xmlns:a16="http://schemas.microsoft.com/office/drawing/2014/main" id="{A2276E3F-CED0-F649-84C4-09CE0AD6F29E}"/>
              </a:ext>
            </a:extLst>
          </p:cNvPr>
          <p:cNvGrpSpPr/>
          <p:nvPr/>
        </p:nvGrpSpPr>
        <p:grpSpPr>
          <a:xfrm>
            <a:off x="152400" y="6514231"/>
            <a:ext cx="2923220" cy="215195"/>
            <a:chOff x="191985" y="6502733"/>
            <a:chExt cx="2923220" cy="215195"/>
          </a:xfrm>
        </p:grpSpPr>
        <p:sp>
          <p:nvSpPr>
            <p:cNvPr id="10" name="Slide Number Placeholder 11">
              <a:extLst>
                <a:ext uri="{FF2B5EF4-FFF2-40B4-BE49-F238E27FC236}">
                  <a16:creationId xmlns:a16="http://schemas.microsoft.com/office/drawing/2014/main" id="{7DECDB67-E565-1B4A-804E-E9C037F67CB8}"/>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1" name="Picture 10">
              <a:extLst>
                <a:ext uri="{FF2B5EF4-FFF2-40B4-BE49-F238E27FC236}">
                  <a16:creationId xmlns:a16="http://schemas.microsoft.com/office/drawing/2014/main" id="{9E281915-0C8A-584B-BF07-411D1F2494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19" name="Title 1">
            <a:extLst>
              <a:ext uri="{FF2B5EF4-FFF2-40B4-BE49-F238E27FC236}">
                <a16:creationId xmlns:a16="http://schemas.microsoft.com/office/drawing/2014/main" id="{58BC84B7-2842-6345-9234-C7A5ED12DE11}"/>
              </a:ext>
            </a:extLst>
          </p:cNvPr>
          <p:cNvSpPr txBox="1">
            <a:spLocks/>
          </p:cNvSpPr>
          <p:nvPr/>
        </p:nvSpPr>
        <p:spPr>
          <a:xfrm>
            <a:off x="628016" y="289264"/>
            <a:ext cx="3427149" cy="58831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3200" spc="0" dirty="0">
                <a:solidFill>
                  <a:schemeClr val="bg1"/>
                </a:solidFill>
              </a:rPr>
              <a:t>BACKGROUND</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908" r="17938"/>
          <a:stretch/>
        </p:blipFill>
        <p:spPr>
          <a:xfrm>
            <a:off x="4563762" y="0"/>
            <a:ext cx="7628238" cy="6858000"/>
          </a:xfrm>
          <a:prstGeom prst="rect">
            <a:avLst/>
          </a:prstGeom>
        </p:spPr>
      </p:pic>
      <p:sp>
        <p:nvSpPr>
          <p:cNvPr id="13" name="Slide Number Placeholder 1">
            <a:extLst>
              <a:ext uri="{FF2B5EF4-FFF2-40B4-BE49-F238E27FC236}">
                <a16:creationId xmlns:a16="http://schemas.microsoft.com/office/drawing/2014/main" id="{8B8B9C9C-8F7E-4840-959C-6F1CA0A7A8C2}"/>
              </a:ext>
            </a:extLst>
          </p:cNvPr>
          <p:cNvSpPr txBox="1">
            <a:spLocks/>
          </p:cNvSpPr>
          <p:nvPr/>
        </p:nvSpPr>
        <p:spPr>
          <a:xfrm>
            <a:off x="11430000" y="6423364"/>
            <a:ext cx="685800" cy="365125"/>
          </a:xfrm>
          <a:prstGeom prst="rect">
            <a:avLst/>
          </a:prstGeom>
        </p:spPr>
        <p:txBody>
          <a:bodyPr anchor="b"/>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a:t>
            </a:r>
          </a:p>
        </p:txBody>
      </p:sp>
    </p:spTree>
    <p:extLst>
      <p:ext uri="{BB962C8B-B14F-4D97-AF65-F5344CB8AC3E}">
        <p14:creationId xmlns:p14="http://schemas.microsoft.com/office/powerpoint/2010/main" val="302518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055996C-4B65-ED41-9F41-39F76CD42F69}"/>
              </a:ext>
            </a:extLst>
          </p:cNvPr>
          <p:cNvSpPr/>
          <p:nvPr/>
        </p:nvSpPr>
        <p:spPr>
          <a:xfrm>
            <a:off x="11557190" y="-2"/>
            <a:ext cx="634809" cy="6858001"/>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20</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654852" y="518126"/>
            <a:ext cx="1161344" cy="1161344"/>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2041158" y="726517"/>
            <a:ext cx="4083983" cy="372281"/>
          </a:xfrm>
          <a:prstGeom prst="rect">
            <a:avLst/>
          </a:prstGeom>
          <a:noFill/>
        </p:spPr>
        <p:txBody>
          <a:bodyPr wrap="square" lIns="0" tIns="0" rIns="0" bIns="0" rtlCol="0">
            <a:spAutoFit/>
          </a:bodyPr>
          <a:lstStyle/>
          <a:p>
            <a:pPr>
              <a:lnSpc>
                <a:spcPts val="2940"/>
              </a:lnSpc>
            </a:pPr>
            <a:r>
              <a:rPr lang="en-US" sz="2600" dirty="0">
                <a:solidFill>
                  <a:schemeClr val="tx2"/>
                </a:solidFill>
                <a:latin typeface="Cambria" panose="02040503050406030204" pitchFamily="18" charset="0"/>
                <a:cs typeface="Calibri Light" panose="020F0302020204030204" pitchFamily="34" charset="0"/>
              </a:rPr>
              <a:t>PENTHOUSE</a:t>
            </a:r>
          </a:p>
        </p:txBody>
      </p:sp>
      <p:sp>
        <p:nvSpPr>
          <p:cNvPr id="13" name="TextBox 12">
            <a:extLst>
              <a:ext uri="{FF2B5EF4-FFF2-40B4-BE49-F238E27FC236}">
                <a16:creationId xmlns:a16="http://schemas.microsoft.com/office/drawing/2014/main" id="{48DC2B1C-38A1-7444-AB7C-1027FA151377}"/>
              </a:ext>
            </a:extLst>
          </p:cNvPr>
          <p:cNvSpPr txBox="1"/>
          <p:nvPr/>
        </p:nvSpPr>
        <p:spPr>
          <a:xfrm>
            <a:off x="2205598" y="1217549"/>
            <a:ext cx="3620869" cy="179536"/>
          </a:xfrm>
          <a:prstGeom prst="rect">
            <a:avLst/>
          </a:prstGeom>
          <a:noFill/>
        </p:spPr>
        <p:txBody>
          <a:bodyPr wrap="square" lIns="0" tIns="0" rIns="0" bIns="0" numCol="1" spcCol="914400" rtlCol="0">
            <a:spAutoFit/>
          </a:bodyPr>
          <a:lstStyle/>
          <a:p>
            <a:pPr>
              <a:lnSpc>
                <a:spcPts val="1440"/>
              </a:lnSpc>
            </a:pPr>
            <a:r>
              <a:rPr lang="en-US" sz="1200" dirty="0">
                <a:solidFill>
                  <a:schemeClr val="tx2"/>
                </a:solidFill>
                <a:latin typeface="DINPro Light" panose="02000504040000020003" pitchFamily="2" charset="0"/>
              </a:rPr>
              <a:t>The Penthouse is available for Client use. </a:t>
            </a:r>
          </a:p>
        </p:txBody>
      </p:sp>
      <p:sp>
        <p:nvSpPr>
          <p:cNvPr id="23" name="TextBox 22">
            <a:extLst>
              <a:ext uri="{FF2B5EF4-FFF2-40B4-BE49-F238E27FC236}">
                <a16:creationId xmlns:a16="http://schemas.microsoft.com/office/drawing/2014/main" id="{BEFFAC6D-DD90-7148-9AEA-7DAE0826D8BA}"/>
              </a:ext>
            </a:extLst>
          </p:cNvPr>
          <p:cNvSpPr txBox="1"/>
          <p:nvPr/>
        </p:nvSpPr>
        <p:spPr>
          <a:xfrm>
            <a:off x="2199029" y="5526825"/>
            <a:ext cx="2899573" cy="179536"/>
          </a:xfrm>
          <a:prstGeom prst="rect">
            <a:avLst/>
          </a:prstGeom>
          <a:noFill/>
        </p:spPr>
        <p:txBody>
          <a:bodyPr wrap="square" lIns="0" tIns="0" rIns="0" bIns="0" numCol="1" spcCol="914400" rtlCol="0">
            <a:spAutoFit/>
          </a:bodyPr>
          <a:lstStyle/>
          <a:p>
            <a:pPr>
              <a:lnSpc>
                <a:spcPts val="1440"/>
              </a:lnSpc>
            </a:pPr>
            <a:r>
              <a:rPr lang="en-US" sz="1200" dirty="0">
                <a:solidFill>
                  <a:schemeClr val="tx1">
                    <a:lumMod val="65000"/>
                    <a:lumOff val="35000"/>
                  </a:schemeClr>
                </a:solidFill>
                <a:latin typeface="DINPro Light"/>
              </a:rPr>
              <a:t>The roof deck remains open for Client use.</a:t>
            </a:r>
          </a:p>
        </p:txBody>
      </p:sp>
      <p:sp>
        <p:nvSpPr>
          <p:cNvPr id="24" name="Rectangle 23">
            <a:extLst>
              <a:ext uri="{FF2B5EF4-FFF2-40B4-BE49-F238E27FC236}">
                <a16:creationId xmlns:a16="http://schemas.microsoft.com/office/drawing/2014/main" id="{905BE77C-B0D8-3E47-8A33-0A9C5B39C627}"/>
              </a:ext>
            </a:extLst>
          </p:cNvPr>
          <p:cNvSpPr/>
          <p:nvPr/>
        </p:nvSpPr>
        <p:spPr>
          <a:xfrm>
            <a:off x="2060784" y="5585262"/>
            <a:ext cx="86345" cy="863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4AC2530-7368-B24C-A442-D955CC11A8AC}"/>
              </a:ext>
            </a:extLst>
          </p:cNvPr>
          <p:cNvSpPr/>
          <p:nvPr/>
        </p:nvSpPr>
        <p:spPr>
          <a:xfrm>
            <a:off x="661420" y="4877705"/>
            <a:ext cx="1161344" cy="1161344"/>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C79F20-9D08-C44A-BBB0-5C9280103FCE}"/>
              </a:ext>
            </a:extLst>
          </p:cNvPr>
          <p:cNvSpPr/>
          <p:nvPr/>
        </p:nvSpPr>
        <p:spPr>
          <a:xfrm>
            <a:off x="2053012" y="1256674"/>
            <a:ext cx="86345" cy="863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F9C6AA1-8716-7842-9D61-7C4F02F77C87}"/>
              </a:ext>
            </a:extLst>
          </p:cNvPr>
          <p:cNvSpPr txBox="1"/>
          <p:nvPr/>
        </p:nvSpPr>
        <p:spPr>
          <a:xfrm>
            <a:off x="2047726" y="5030855"/>
            <a:ext cx="2773228" cy="371897"/>
          </a:xfrm>
          <a:prstGeom prst="rect">
            <a:avLst/>
          </a:prstGeom>
          <a:noFill/>
        </p:spPr>
        <p:txBody>
          <a:bodyPr wrap="square" lIns="0" tIns="0" rIns="0" bIns="0" rtlCol="0">
            <a:spAutoFit/>
          </a:bodyPr>
          <a:lstStyle/>
          <a:p>
            <a:pPr>
              <a:lnSpc>
                <a:spcPts val="2940"/>
              </a:lnSpc>
            </a:pPr>
            <a:r>
              <a:rPr lang="en-US" sz="2600" dirty="0">
                <a:solidFill>
                  <a:schemeClr val="tx2"/>
                </a:solidFill>
                <a:latin typeface="Cambria" panose="02040503050406030204" pitchFamily="18" charset="0"/>
                <a:cs typeface="Calibri Light" panose="020F0302020204030204" pitchFamily="34" charset="0"/>
              </a:rPr>
              <a:t>ROOF DECK</a:t>
            </a:r>
          </a:p>
        </p:txBody>
      </p:sp>
      <p:sp>
        <p:nvSpPr>
          <p:cNvPr id="30" name="Rectangle 29">
            <a:extLst>
              <a:ext uri="{FF2B5EF4-FFF2-40B4-BE49-F238E27FC236}">
                <a16:creationId xmlns:a16="http://schemas.microsoft.com/office/drawing/2014/main" id="{E0B2B50D-497B-5243-BF6D-DF5C2341E6B1}"/>
              </a:ext>
            </a:extLst>
          </p:cNvPr>
          <p:cNvSpPr/>
          <p:nvPr/>
        </p:nvSpPr>
        <p:spPr>
          <a:xfrm>
            <a:off x="2053696" y="4013401"/>
            <a:ext cx="86345" cy="863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2B961E6-ADF9-B449-B261-772D8518D767}"/>
              </a:ext>
            </a:extLst>
          </p:cNvPr>
          <p:cNvSpPr/>
          <p:nvPr/>
        </p:nvSpPr>
        <p:spPr>
          <a:xfrm>
            <a:off x="661420" y="3389557"/>
            <a:ext cx="1161344" cy="1161344"/>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BE2DCD8-20A6-1748-8C94-970449EB7A03}"/>
              </a:ext>
            </a:extLst>
          </p:cNvPr>
          <p:cNvSpPr txBox="1"/>
          <p:nvPr/>
        </p:nvSpPr>
        <p:spPr>
          <a:xfrm>
            <a:off x="2060784" y="3510501"/>
            <a:ext cx="2773228" cy="371897"/>
          </a:xfrm>
          <a:prstGeom prst="rect">
            <a:avLst/>
          </a:prstGeom>
          <a:noFill/>
        </p:spPr>
        <p:txBody>
          <a:bodyPr wrap="square" lIns="0" tIns="0" rIns="0" bIns="0" rtlCol="0">
            <a:spAutoFit/>
          </a:bodyPr>
          <a:lstStyle/>
          <a:p>
            <a:pPr>
              <a:lnSpc>
                <a:spcPts val="2940"/>
              </a:lnSpc>
            </a:pPr>
            <a:r>
              <a:rPr lang="en-US" sz="2600" dirty="0">
                <a:solidFill>
                  <a:schemeClr val="tx2"/>
                </a:solidFill>
                <a:latin typeface="Cambria" panose="02040503050406030204" pitchFamily="18" charset="0"/>
                <a:cs typeface="Calibri Light" panose="020F0302020204030204" pitchFamily="34" charset="0"/>
              </a:rPr>
              <a:t>BIKE ROOM</a:t>
            </a:r>
          </a:p>
        </p:txBody>
      </p:sp>
      <p:pic>
        <p:nvPicPr>
          <p:cNvPr id="9" name="Graphic 8">
            <a:extLst>
              <a:ext uri="{FF2B5EF4-FFF2-40B4-BE49-F238E27FC236}">
                <a16:creationId xmlns:a16="http://schemas.microsoft.com/office/drawing/2014/main" id="{DCFA1542-D51B-9242-AF34-7A0DCF22E9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864" y="3456362"/>
            <a:ext cx="836455" cy="855043"/>
          </a:xfrm>
          <a:prstGeom prst="rect">
            <a:avLst/>
          </a:prstGeom>
        </p:spPr>
      </p:pic>
      <p:pic>
        <p:nvPicPr>
          <p:cNvPr id="11" name="Graphic 10">
            <a:extLst>
              <a:ext uri="{FF2B5EF4-FFF2-40B4-BE49-F238E27FC236}">
                <a16:creationId xmlns:a16="http://schemas.microsoft.com/office/drawing/2014/main" id="{161DE7DC-D0D5-D845-8260-4BB6E97BB7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957" y="671276"/>
            <a:ext cx="836455" cy="855043"/>
          </a:xfrm>
          <a:prstGeom prst="rect">
            <a:avLst/>
          </a:prstGeom>
        </p:spPr>
      </p:pic>
      <p:pic>
        <p:nvPicPr>
          <p:cNvPr id="37" name="Graphic 36">
            <a:extLst>
              <a:ext uri="{FF2B5EF4-FFF2-40B4-BE49-F238E27FC236}">
                <a16:creationId xmlns:a16="http://schemas.microsoft.com/office/drawing/2014/main" id="{5A33FCDD-F34E-0B4A-B7EA-553C125E46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957" y="5030855"/>
            <a:ext cx="836455" cy="855043"/>
          </a:xfrm>
          <a:prstGeom prst="rect">
            <a:avLst/>
          </a:prstGeom>
        </p:spPr>
      </p:pic>
      <p:sp>
        <p:nvSpPr>
          <p:cNvPr id="40" name="Oval 39">
            <a:extLst>
              <a:ext uri="{FF2B5EF4-FFF2-40B4-BE49-F238E27FC236}">
                <a16:creationId xmlns:a16="http://schemas.microsoft.com/office/drawing/2014/main" id="{82B961E6-ADF9-B449-B261-772D8518D767}"/>
              </a:ext>
            </a:extLst>
          </p:cNvPr>
          <p:cNvSpPr/>
          <p:nvPr/>
        </p:nvSpPr>
        <p:spPr>
          <a:xfrm>
            <a:off x="654852" y="1937776"/>
            <a:ext cx="1161344" cy="1161344"/>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3">
            <a:extLst>
              <a:ext uri="{FF2B5EF4-FFF2-40B4-BE49-F238E27FC236}">
                <a16:creationId xmlns:a16="http://schemas.microsoft.com/office/drawing/2014/main" id="{7B6DC049-B71A-FF41-8EC8-6ECD9EE13A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083" y="1937776"/>
            <a:ext cx="1004018" cy="1026329"/>
          </a:xfrm>
          <a:prstGeom prst="rect">
            <a:avLst/>
          </a:prstGeom>
        </p:spPr>
      </p:pic>
      <p:sp>
        <p:nvSpPr>
          <p:cNvPr id="42" name="TextBox 41">
            <a:extLst>
              <a:ext uri="{FF2B5EF4-FFF2-40B4-BE49-F238E27FC236}">
                <a16:creationId xmlns:a16="http://schemas.microsoft.com/office/drawing/2014/main" id="{2092D289-8C5C-CD42-BBFB-286345C5D11D}"/>
              </a:ext>
            </a:extLst>
          </p:cNvPr>
          <p:cNvSpPr txBox="1"/>
          <p:nvPr/>
        </p:nvSpPr>
        <p:spPr>
          <a:xfrm>
            <a:off x="2096184" y="2037157"/>
            <a:ext cx="4083983" cy="372281"/>
          </a:xfrm>
          <a:prstGeom prst="rect">
            <a:avLst/>
          </a:prstGeom>
          <a:noFill/>
        </p:spPr>
        <p:txBody>
          <a:bodyPr wrap="square" lIns="0" tIns="0" rIns="0" bIns="0" rtlCol="0">
            <a:spAutoFit/>
          </a:bodyPr>
          <a:lstStyle/>
          <a:p>
            <a:pPr>
              <a:lnSpc>
                <a:spcPts val="2940"/>
              </a:lnSpc>
            </a:pPr>
            <a:r>
              <a:rPr lang="en-US" sz="2600" dirty="0">
                <a:solidFill>
                  <a:schemeClr val="tx2"/>
                </a:solidFill>
                <a:latin typeface="Cambria" panose="02040503050406030204" pitchFamily="18" charset="0"/>
                <a:cs typeface="Calibri Light" panose="020F0302020204030204" pitchFamily="34" charset="0"/>
              </a:rPr>
              <a:t>LOBBY</a:t>
            </a:r>
          </a:p>
        </p:txBody>
      </p:sp>
      <p:sp>
        <p:nvSpPr>
          <p:cNvPr id="43" name="TextBox 42">
            <a:extLst>
              <a:ext uri="{FF2B5EF4-FFF2-40B4-BE49-F238E27FC236}">
                <a16:creationId xmlns:a16="http://schemas.microsoft.com/office/drawing/2014/main" id="{48DC2B1C-38A1-7444-AB7C-1027FA151377}"/>
              </a:ext>
            </a:extLst>
          </p:cNvPr>
          <p:cNvSpPr txBox="1"/>
          <p:nvPr/>
        </p:nvSpPr>
        <p:spPr>
          <a:xfrm>
            <a:off x="2242234" y="2459440"/>
            <a:ext cx="3620869" cy="180562"/>
          </a:xfrm>
          <a:prstGeom prst="rect">
            <a:avLst/>
          </a:prstGeom>
          <a:noFill/>
        </p:spPr>
        <p:txBody>
          <a:bodyPr wrap="square" lIns="0" tIns="0" rIns="0" bIns="0" numCol="1" spcCol="914400" rtlCol="0">
            <a:spAutoFit/>
          </a:bodyPr>
          <a:lstStyle/>
          <a:p>
            <a:pPr>
              <a:lnSpc>
                <a:spcPts val="1440"/>
              </a:lnSpc>
            </a:pPr>
            <a:r>
              <a:rPr lang="en-US" sz="1200" dirty="0">
                <a:solidFill>
                  <a:schemeClr val="tx1">
                    <a:lumMod val="65000"/>
                    <a:lumOff val="35000"/>
                  </a:schemeClr>
                </a:solidFill>
                <a:latin typeface="DINPro Light" panose="02000504040000020003" pitchFamily="2" charset="0"/>
              </a:rPr>
              <a:t>Lobby events are permitted for Client use.</a:t>
            </a:r>
          </a:p>
        </p:txBody>
      </p:sp>
      <p:sp>
        <p:nvSpPr>
          <p:cNvPr id="44" name="Rectangle 43">
            <a:extLst>
              <a:ext uri="{FF2B5EF4-FFF2-40B4-BE49-F238E27FC236}">
                <a16:creationId xmlns:a16="http://schemas.microsoft.com/office/drawing/2014/main" id="{47C79F20-9D08-C44A-BBB0-5C9280103FCE}"/>
              </a:ext>
            </a:extLst>
          </p:cNvPr>
          <p:cNvSpPr/>
          <p:nvPr/>
        </p:nvSpPr>
        <p:spPr>
          <a:xfrm>
            <a:off x="2060784" y="2514578"/>
            <a:ext cx="86345" cy="863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DC2B1C-38A1-7444-AB7C-1027FA151377}"/>
              </a:ext>
            </a:extLst>
          </p:cNvPr>
          <p:cNvSpPr txBox="1"/>
          <p:nvPr/>
        </p:nvSpPr>
        <p:spPr>
          <a:xfrm>
            <a:off x="2242234" y="3977435"/>
            <a:ext cx="3620869" cy="179536"/>
          </a:xfrm>
          <a:prstGeom prst="rect">
            <a:avLst/>
          </a:prstGeom>
          <a:noFill/>
        </p:spPr>
        <p:txBody>
          <a:bodyPr wrap="square" lIns="0" tIns="0" rIns="0" bIns="0" numCol="1" spcCol="914400" rtlCol="0">
            <a:spAutoFit/>
          </a:bodyPr>
          <a:lstStyle/>
          <a:p>
            <a:pPr>
              <a:lnSpc>
                <a:spcPts val="1440"/>
              </a:lnSpc>
            </a:pPr>
            <a:r>
              <a:rPr lang="en-US" sz="1200" dirty="0">
                <a:solidFill>
                  <a:schemeClr val="tx2"/>
                </a:solidFill>
                <a:latin typeface="DINPro Light" panose="02000504040000020003" pitchFamily="2" charset="0"/>
              </a:rPr>
              <a:t>The bike room remains open. </a:t>
            </a:r>
          </a:p>
        </p:txBody>
      </p:sp>
    </p:spTree>
    <p:extLst>
      <p:ext uri="{BB962C8B-B14F-4D97-AF65-F5344CB8AC3E}">
        <p14:creationId xmlns:p14="http://schemas.microsoft.com/office/powerpoint/2010/main" val="3245781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5A13A9-AAA0-AE42-8DD8-BE0DBD999B7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1" y="-1"/>
            <a:ext cx="12192000" cy="6356351"/>
          </a:xfrm>
          <a:prstGeom prst="rect">
            <a:avLst/>
          </a:prstGeom>
        </p:spPr>
      </p:pic>
      <p:sp>
        <p:nvSpPr>
          <p:cNvPr id="18" name="Rectangle 17">
            <a:extLst>
              <a:ext uri="{FF2B5EF4-FFF2-40B4-BE49-F238E27FC236}">
                <a16:creationId xmlns:a16="http://schemas.microsoft.com/office/drawing/2014/main" id="{7AE764B1-BA85-5748-A9DE-C9D3B4F87BE0}"/>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21</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FITNESS CENTER</a:t>
            </a:r>
          </a:p>
        </p:txBody>
      </p:sp>
      <p:pic>
        <p:nvPicPr>
          <p:cNvPr id="6" name="Graphic 5">
            <a:extLst>
              <a:ext uri="{FF2B5EF4-FFF2-40B4-BE49-F238E27FC236}">
                <a16:creationId xmlns:a16="http://schemas.microsoft.com/office/drawing/2014/main" id="{FC8FC7FD-4048-AB4A-85BD-C3AD879CC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3582" y="2109439"/>
            <a:ext cx="1967036" cy="2010748"/>
          </a:xfrm>
          <a:prstGeom prst="rect">
            <a:avLst/>
          </a:prstGeom>
        </p:spPr>
      </p:pic>
    </p:spTree>
    <p:extLst>
      <p:ext uri="{BB962C8B-B14F-4D97-AF65-F5344CB8AC3E}">
        <p14:creationId xmlns:p14="http://schemas.microsoft.com/office/powerpoint/2010/main" val="2688925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5A722-AF36-9A4C-976C-0A146E15521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7" y="0"/>
            <a:ext cx="4524573" cy="6858000"/>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0949" y="938948"/>
            <a:ext cx="5573468" cy="1454244"/>
          </a:xfrm>
          <a:prstGeom prst="rect">
            <a:avLst/>
          </a:prstGeom>
          <a:noFill/>
        </p:spPr>
        <p:txBody>
          <a:bodyPr wrap="square" lIns="0" tIns="0" rIns="0" bIns="0" numCol="1" spcCol="914400" rtlCol="0">
            <a:spAutoFit/>
          </a:bodyPr>
          <a:lstStyle/>
          <a:p>
            <a:r>
              <a:rPr lang="en-US" sz="1050" dirty="0">
                <a:solidFill>
                  <a:schemeClr val="tx1">
                    <a:lumMod val="65000"/>
                    <a:lumOff val="35000"/>
                  </a:schemeClr>
                </a:solidFill>
                <a:latin typeface="DINPro Light" panose="02000504040000020003"/>
              </a:rPr>
              <a:t>The fitness center is open for Client use. </a:t>
            </a:r>
          </a:p>
          <a:p>
            <a:r>
              <a:rPr lang="en-US" sz="1050" dirty="0">
                <a:solidFill>
                  <a:schemeClr val="tx1">
                    <a:lumMod val="65000"/>
                    <a:lumOff val="35000"/>
                  </a:schemeClr>
                </a:solidFill>
                <a:latin typeface="DINPro Light" panose="02000504040000020003"/>
              </a:rPr>
              <a:t>  </a:t>
            </a:r>
          </a:p>
          <a:p>
            <a:r>
              <a:rPr lang="en-US" sz="1050" dirty="0">
                <a:solidFill>
                  <a:schemeClr val="tx1">
                    <a:lumMod val="65000"/>
                    <a:lumOff val="35000"/>
                  </a:schemeClr>
                </a:solidFill>
                <a:latin typeface="DINPro Light" panose="02000504040000020003"/>
              </a:rPr>
              <a:t>All users are to wipe down equipment with disinfectant wipes after each use. Disinfectant wipes will be provided in the fitness center.</a:t>
            </a:r>
          </a:p>
          <a:p>
            <a:r>
              <a:rPr lang="en-US" sz="1050" dirty="0">
                <a:solidFill>
                  <a:schemeClr val="tx1">
                    <a:lumMod val="65000"/>
                    <a:lumOff val="35000"/>
                  </a:schemeClr>
                </a:solidFill>
                <a:latin typeface="DINPro Light" panose="02000504040000020003"/>
              </a:rPr>
              <a:t>  </a:t>
            </a:r>
          </a:p>
          <a:p>
            <a:r>
              <a:rPr lang="en-US" sz="1050" dirty="0">
                <a:solidFill>
                  <a:schemeClr val="tx1">
                    <a:lumMod val="65000"/>
                    <a:lumOff val="35000"/>
                  </a:schemeClr>
                </a:solidFill>
                <a:latin typeface="DINPro Light" panose="02000504040000020003"/>
              </a:rPr>
              <a:t>The showers and locker rooms remain open. Towel service is currently provided.  </a:t>
            </a:r>
          </a:p>
          <a:p>
            <a:r>
              <a:rPr lang="en-US" sz="1050" dirty="0">
                <a:solidFill>
                  <a:schemeClr val="tx1">
                    <a:lumMod val="65000"/>
                    <a:lumOff val="35000"/>
                  </a:schemeClr>
                </a:solidFill>
                <a:latin typeface="DINPro Light" panose="02000504040000020003"/>
              </a:rPr>
              <a:t> </a:t>
            </a:r>
          </a:p>
          <a:p>
            <a:r>
              <a:rPr lang="en-US" sz="1050" dirty="0">
                <a:solidFill>
                  <a:schemeClr val="tx1">
                    <a:lumMod val="65000"/>
                    <a:lumOff val="35000"/>
                  </a:schemeClr>
                </a:solidFill>
                <a:latin typeface="DINPro Light" panose="02000504040000020003"/>
              </a:rPr>
              <a:t>The workout area and locker rooms are cleaned nightly with the use of disinfectant.</a:t>
            </a:r>
          </a:p>
          <a:p>
            <a:pPr lvl="0"/>
            <a:endParaRPr lang="en-US" sz="1050" dirty="0">
              <a:solidFill>
                <a:schemeClr val="tx1">
                  <a:lumMod val="65000"/>
                  <a:lumOff val="35000"/>
                </a:schemeClr>
              </a:solidFill>
              <a:latin typeface="DINPro Light" panose="02000504040000020003"/>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22</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9" y="289265"/>
            <a:ext cx="5573468" cy="437478"/>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FITNESS CENTER</a:t>
            </a:r>
          </a:p>
        </p:txBody>
      </p:sp>
      <p:sp>
        <p:nvSpPr>
          <p:cNvPr id="3" name="Rectangle 2">
            <a:extLst>
              <a:ext uri="{FF2B5EF4-FFF2-40B4-BE49-F238E27FC236}">
                <a16:creationId xmlns:a16="http://schemas.microsoft.com/office/drawing/2014/main" id="{866B5F12-E054-1E4E-93B0-8B17D859A9F7}"/>
              </a:ext>
            </a:extLst>
          </p:cNvPr>
          <p:cNvSpPr/>
          <p:nvPr/>
        </p:nvSpPr>
        <p:spPr>
          <a:xfrm>
            <a:off x="616670" y="97577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21173" y="1305004"/>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621173" y="1774114"/>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1B8140-359E-F94B-BD8C-67F76542C057}"/>
              </a:ext>
            </a:extLst>
          </p:cNvPr>
          <p:cNvSpPr/>
          <p:nvPr/>
        </p:nvSpPr>
        <p:spPr>
          <a:xfrm>
            <a:off x="610593" y="2092254"/>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43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03567E-4035-7D4E-BF19-8F74B6AED1E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1" y="-1"/>
            <a:ext cx="12192000" cy="6356351"/>
          </a:xfrm>
          <a:prstGeom prst="rect">
            <a:avLst/>
          </a:prstGeom>
        </p:spPr>
      </p:pic>
      <p:sp>
        <p:nvSpPr>
          <p:cNvPr id="18" name="Rectangle 17">
            <a:extLst>
              <a:ext uri="{FF2B5EF4-FFF2-40B4-BE49-F238E27FC236}">
                <a16:creationId xmlns:a16="http://schemas.microsoft.com/office/drawing/2014/main" id="{AF34C3F1-D8FC-5842-911C-0A1BB067442A}"/>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rgbClr val="707270"/>
                </a:solidFill>
              </a:rPr>
              <a:t>23</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rgbClr val="707270"/>
                  </a:solidFill>
                  <a:latin typeface="DINPro Light" panose="02000504040000020003" pitchFamily="2" charset="0"/>
                </a:rPr>
                <a:t>// </a:t>
              </a:r>
              <a:r>
                <a:rPr lang="en-US" sz="1100" dirty="0">
                  <a:latin typeface="DINPro Light" panose="02000504040000020003" pitchFamily="2" charset="0"/>
                </a:rPr>
                <a:t>Return With Confidence</a:t>
              </a:r>
              <a:endParaRPr lang="en-US" sz="1100" dirty="0">
                <a:solidFill>
                  <a:srgbClr val="707270"/>
                </a:solidFill>
                <a:latin typeface="DINPro Light" panose="02000504040000020003" pitchFamily="2" charset="0"/>
              </a:endParaRP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818581"/>
            <a:ext cx="4596330" cy="1128514"/>
          </a:xfrm>
          <a:prstGeom prst="rect">
            <a:avLst/>
          </a:prstGeom>
          <a:noFill/>
        </p:spPr>
        <p:txBody>
          <a:bodyPr wrap="square" lIns="0" tIns="0" rIns="0" bIns="0" rtlCol="0">
            <a:spAutoFit/>
          </a:bodyPr>
          <a:lstStyle/>
          <a:p>
            <a:pPr>
              <a:lnSpc>
                <a:spcPts val="4380"/>
              </a:lnSpc>
            </a:pPr>
            <a:r>
              <a:rPr lang="en-US" sz="4400" dirty="0">
                <a:solidFill>
                  <a:srgbClr val="FFFFFF"/>
                </a:solidFill>
                <a:latin typeface="Cambria" panose="02040503050406030204" pitchFamily="18" charset="0"/>
                <a:cs typeface="Calibri Light" panose="020F0302020204030204" pitchFamily="34" charset="0"/>
              </a:rPr>
              <a:t>Indoor Air Quality &amp; HVAC</a:t>
            </a:r>
          </a:p>
        </p:txBody>
      </p:sp>
      <p:pic>
        <p:nvPicPr>
          <p:cNvPr id="4" name="Graphic 3">
            <a:extLst>
              <a:ext uri="{FF2B5EF4-FFF2-40B4-BE49-F238E27FC236}">
                <a16:creationId xmlns:a16="http://schemas.microsoft.com/office/drawing/2014/main" id="{D980B17D-4651-DB4B-A5DA-4CAF96AFC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6631" y="2167264"/>
            <a:ext cx="1840937" cy="1881846"/>
          </a:xfrm>
          <a:prstGeom prst="rect">
            <a:avLst/>
          </a:prstGeom>
        </p:spPr>
      </p:pic>
    </p:spTree>
    <p:extLst>
      <p:ext uri="{BB962C8B-B14F-4D97-AF65-F5344CB8AC3E}">
        <p14:creationId xmlns:p14="http://schemas.microsoft.com/office/powerpoint/2010/main" val="2400165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4ED28-87F5-0545-B43E-3CBBF4E46B0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8" y="0"/>
            <a:ext cx="4524572" cy="6858000"/>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0949" y="938948"/>
            <a:ext cx="5202408" cy="1615827"/>
          </a:xfrm>
          <a:prstGeom prst="rect">
            <a:avLst/>
          </a:prstGeom>
          <a:noFill/>
        </p:spPr>
        <p:txBody>
          <a:bodyPr wrap="square" lIns="0" tIns="0" rIns="0" bIns="0" numCol="1" spcCol="914400" rtlCol="0">
            <a:spAutoFit/>
          </a:bodyPr>
          <a:lstStyle/>
          <a:p>
            <a:pPr>
              <a:lnSpc>
                <a:spcPts val="1440"/>
              </a:lnSpc>
            </a:pPr>
            <a:r>
              <a:rPr lang="en-US" sz="1050" dirty="0">
                <a:solidFill>
                  <a:schemeClr val="tx2"/>
                </a:solidFill>
                <a:latin typeface="DINPro Light" panose="02000504040000020003" pitchFamily="2" charset="0"/>
              </a:rPr>
              <a:t>As always, compliance with ASHRAE standards have been closely followed.</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dirty="0">
                <a:solidFill>
                  <a:schemeClr val="tx2"/>
                </a:solidFill>
                <a:latin typeface="DINPro Light" panose="02000504040000020003" pitchFamily="2" charset="0"/>
              </a:rPr>
              <a:t>The fresh-air intake for the building complies with or exceeds ASHRAE standards.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dirty="0">
                <a:solidFill>
                  <a:schemeClr val="tx2"/>
                </a:solidFill>
                <a:latin typeface="DINPro Light" panose="02000504040000020003" pitchFamily="2" charset="0"/>
              </a:rPr>
              <a:t>We continue to use the highest level of MERV filters that the HVAC equipment can accommodate. </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dirty="0">
                <a:solidFill>
                  <a:schemeClr val="tx2"/>
                </a:solidFill>
                <a:latin typeface="DINPro Light" panose="02000504040000020003" pitchFamily="2" charset="0"/>
              </a:rPr>
              <a:t>All filters have been and will continue to be changed on a regular basis.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dirty="0">
                <a:solidFill>
                  <a:schemeClr val="tx2"/>
                </a:solidFill>
                <a:latin typeface="DINPro Light" panose="02000504040000020003" pitchFamily="2" charset="0"/>
              </a:rPr>
              <a:t>Routine preventative maintenance has been and will continue to be performed.</a:t>
            </a: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rgbClr val="FFFFFF"/>
                </a:solidFill>
              </a:rPr>
              <a:t>24</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solidFill>
                    <a:srgbClr val="707270"/>
                  </a:solidFill>
                  <a:latin typeface="DINPro Light" panose="02000504040000020003" pitchFamily="2" charset="0"/>
                </a:rPr>
                <a:t>// </a:t>
              </a:r>
              <a:r>
                <a:rPr lang="en-US" sz="1100" dirty="0">
                  <a:latin typeface="DINPro Light" panose="02000504040000020003" pitchFamily="2" charset="0"/>
                </a:rPr>
                <a:t>Return With Confidence</a:t>
              </a:r>
              <a:endParaRPr lang="en-US" sz="1100" dirty="0">
                <a:solidFill>
                  <a:srgbClr val="707270"/>
                </a:solidFill>
                <a:latin typeface="DINPro Light" panose="02000504040000020003" pitchFamily="2" charset="0"/>
              </a:endParaRP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456692"/>
            <a:ext cx="5381939" cy="427766"/>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rgbClr val="C21F31"/>
                </a:solidFill>
              </a:rPr>
              <a:t>HVAC</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97577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ectangle 47">
            <a:extLst>
              <a:ext uri="{FF2B5EF4-FFF2-40B4-BE49-F238E27FC236}">
                <a16:creationId xmlns:a16="http://schemas.microsoft.com/office/drawing/2014/main" id="{25D11883-8284-DD43-A39C-9B4597B5CA72}"/>
              </a:ext>
            </a:extLst>
          </p:cNvPr>
          <p:cNvSpPr/>
          <p:nvPr/>
        </p:nvSpPr>
        <p:spPr>
          <a:xfrm>
            <a:off x="601412" y="1341293"/>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ectangle 48">
            <a:extLst>
              <a:ext uri="{FF2B5EF4-FFF2-40B4-BE49-F238E27FC236}">
                <a16:creationId xmlns:a16="http://schemas.microsoft.com/office/drawing/2014/main" id="{E9C00CC5-F2F9-FD4F-A7FD-B7EC191365EE}"/>
              </a:ext>
            </a:extLst>
          </p:cNvPr>
          <p:cNvSpPr/>
          <p:nvPr/>
        </p:nvSpPr>
        <p:spPr>
          <a:xfrm>
            <a:off x="604888" y="169776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ectangle 49">
            <a:extLst>
              <a:ext uri="{FF2B5EF4-FFF2-40B4-BE49-F238E27FC236}">
                <a16:creationId xmlns:a16="http://schemas.microsoft.com/office/drawing/2014/main" id="{9EF54A3D-FBAD-4443-993A-158E320B70C0}"/>
              </a:ext>
            </a:extLst>
          </p:cNvPr>
          <p:cNvSpPr/>
          <p:nvPr/>
        </p:nvSpPr>
        <p:spPr>
          <a:xfrm>
            <a:off x="604888" y="2416453"/>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p:cNvPicPr>
          <p:nvPr/>
        </p:nvPicPr>
        <p:blipFill>
          <a:blip r:embed="rId5"/>
          <a:stretch>
            <a:fillRect/>
          </a:stretch>
        </p:blipFill>
        <p:spPr>
          <a:xfrm>
            <a:off x="605534" y="2046737"/>
            <a:ext cx="97544" cy="97544"/>
          </a:xfrm>
          <a:prstGeom prst="rect">
            <a:avLst/>
          </a:prstGeom>
        </p:spPr>
      </p:pic>
      <p:sp>
        <p:nvSpPr>
          <p:cNvPr id="14" name="Title 1">
            <a:extLst>
              <a:ext uri="{FF2B5EF4-FFF2-40B4-BE49-F238E27FC236}">
                <a16:creationId xmlns:a16="http://schemas.microsoft.com/office/drawing/2014/main" id="{854D5A5E-3FB1-A54A-99A7-FEE4E92D00E9}"/>
              </a:ext>
            </a:extLst>
          </p:cNvPr>
          <p:cNvSpPr txBox="1">
            <a:spLocks/>
          </p:cNvSpPr>
          <p:nvPr/>
        </p:nvSpPr>
        <p:spPr>
          <a:xfrm>
            <a:off x="597300" y="3456704"/>
            <a:ext cx="5381939" cy="427766"/>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rgbClr val="C21F31"/>
                </a:solidFill>
              </a:rPr>
              <a:t>Indoor Air Quality</a:t>
            </a:r>
          </a:p>
        </p:txBody>
      </p:sp>
      <p:sp>
        <p:nvSpPr>
          <p:cNvPr id="18" name="TextBox 17">
            <a:extLst>
              <a:ext uri="{FF2B5EF4-FFF2-40B4-BE49-F238E27FC236}">
                <a16:creationId xmlns:a16="http://schemas.microsoft.com/office/drawing/2014/main" id="{B20E5AAE-3F34-944A-B602-E2A2C3E4B624}"/>
              </a:ext>
            </a:extLst>
          </p:cNvPr>
          <p:cNvSpPr txBox="1"/>
          <p:nvPr/>
        </p:nvSpPr>
        <p:spPr>
          <a:xfrm>
            <a:off x="776827" y="3925165"/>
            <a:ext cx="2798395" cy="1795363"/>
          </a:xfrm>
          <a:prstGeom prst="rect">
            <a:avLst/>
          </a:prstGeom>
          <a:noFill/>
        </p:spPr>
        <p:txBody>
          <a:bodyPr wrap="square" lIns="0" tIns="0" rIns="0" bIns="0" numCol="1" spcCol="914400" rtlCol="0">
            <a:spAutoFit/>
          </a:bodyPr>
          <a:lstStyle/>
          <a:p>
            <a:pPr>
              <a:lnSpc>
                <a:spcPts val="1440"/>
              </a:lnSpc>
            </a:pPr>
            <a:r>
              <a:rPr lang="en-US" sz="1050" dirty="0">
                <a:solidFill>
                  <a:srgbClr val="707270"/>
                </a:solidFill>
                <a:latin typeface="DINPro Light" panose="02000504040000020003" pitchFamily="2" charset="0"/>
              </a:rPr>
              <a:t>The building recently earned the UL Verified Healthy Building for Indoor Air Mark.</a:t>
            </a:r>
          </a:p>
          <a:p>
            <a:pPr>
              <a:lnSpc>
                <a:spcPts val="1440"/>
              </a:lnSpc>
            </a:pPr>
            <a:endParaRPr lang="en-US" sz="1050" dirty="0">
              <a:solidFill>
                <a:srgbClr val="707270"/>
              </a:solidFill>
              <a:latin typeface="DINPro Light" panose="02000504040000020003" pitchFamily="2" charset="0"/>
            </a:endParaRPr>
          </a:p>
          <a:p>
            <a:pPr>
              <a:lnSpc>
                <a:spcPts val="1440"/>
              </a:lnSpc>
            </a:pPr>
            <a:r>
              <a:rPr lang="en-US" sz="1050" dirty="0">
                <a:solidFill>
                  <a:srgbClr val="707270"/>
                </a:solidFill>
                <a:latin typeface="DINPro Light" panose="02000504040000020003" pitchFamily="2" charset="0"/>
              </a:rPr>
              <a:t>UL’s program is designed to demonstrate that buildings have excellent indoor air quality (IAQ) performance.</a:t>
            </a:r>
          </a:p>
          <a:p>
            <a:pPr>
              <a:lnSpc>
                <a:spcPts val="1440"/>
              </a:lnSpc>
            </a:pPr>
            <a:endParaRPr lang="en-US" sz="1050" dirty="0">
              <a:solidFill>
                <a:srgbClr val="707270"/>
              </a:solidFill>
              <a:latin typeface="DINPro Light" panose="02000504040000020003" pitchFamily="2" charset="0"/>
            </a:endParaRPr>
          </a:p>
          <a:p>
            <a:pPr>
              <a:lnSpc>
                <a:spcPts val="1440"/>
              </a:lnSpc>
            </a:pPr>
            <a:r>
              <a:rPr lang="en-US" sz="1050" dirty="0">
                <a:solidFill>
                  <a:srgbClr val="707270"/>
                </a:solidFill>
                <a:latin typeface="DINPro Light" panose="02000504040000020003" pitchFamily="2" charset="0"/>
              </a:rPr>
              <a:t>To achieve the UL Healthy Building for Indoor Air Verification Mark, the building participated in an extensive audit and underwent a site visit that included visual inspections and performance testing. </a:t>
            </a:r>
          </a:p>
        </p:txBody>
      </p:sp>
      <p:pic>
        <p:nvPicPr>
          <p:cNvPr id="7" name="Picture 6"/>
          <p:cNvPicPr>
            <a:picLocks noChangeAspect="1"/>
          </p:cNvPicPr>
          <p:nvPr/>
        </p:nvPicPr>
        <p:blipFill>
          <a:blip r:embed="rId6"/>
          <a:stretch>
            <a:fillRect/>
          </a:stretch>
        </p:blipFill>
        <p:spPr>
          <a:xfrm>
            <a:off x="4424626" y="3479898"/>
            <a:ext cx="2743200" cy="3117460"/>
          </a:xfrm>
          <a:prstGeom prst="rect">
            <a:avLst/>
          </a:prstGeom>
        </p:spPr>
      </p:pic>
      <p:sp>
        <p:nvSpPr>
          <p:cNvPr id="19" name="Rectangle 18">
            <a:extLst>
              <a:ext uri="{FF2B5EF4-FFF2-40B4-BE49-F238E27FC236}">
                <a16:creationId xmlns:a16="http://schemas.microsoft.com/office/drawing/2014/main" id="{866B5F12-E054-1E4E-93B0-8B17D859A9F7}"/>
              </a:ext>
            </a:extLst>
          </p:cNvPr>
          <p:cNvSpPr/>
          <p:nvPr/>
        </p:nvSpPr>
        <p:spPr>
          <a:xfrm>
            <a:off x="605534" y="397022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a:extLst>
              <a:ext uri="{FF2B5EF4-FFF2-40B4-BE49-F238E27FC236}">
                <a16:creationId xmlns:a16="http://schemas.microsoft.com/office/drawing/2014/main" id="{866B5F12-E054-1E4E-93B0-8B17D859A9F7}"/>
              </a:ext>
            </a:extLst>
          </p:cNvPr>
          <p:cNvSpPr/>
          <p:nvPr/>
        </p:nvSpPr>
        <p:spPr>
          <a:xfrm>
            <a:off x="605534" y="450568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a16="http://schemas.microsoft.com/office/drawing/2014/main" id="{866B5F12-E054-1E4E-93B0-8B17D859A9F7}"/>
              </a:ext>
            </a:extLst>
          </p:cNvPr>
          <p:cNvSpPr/>
          <p:nvPr/>
        </p:nvSpPr>
        <p:spPr>
          <a:xfrm>
            <a:off x="601412" y="5053500"/>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07289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47D31-9721-FD4E-B26E-139329752DF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1" y="0"/>
            <a:ext cx="12191999" cy="6356350"/>
          </a:xfrm>
          <a:prstGeom prst="rect">
            <a:avLst/>
          </a:prstGeom>
        </p:spPr>
      </p:pic>
      <p:sp>
        <p:nvSpPr>
          <p:cNvPr id="14" name="Rectangle 13">
            <a:extLst>
              <a:ext uri="{FF2B5EF4-FFF2-40B4-BE49-F238E27FC236}">
                <a16:creationId xmlns:a16="http://schemas.microsoft.com/office/drawing/2014/main" id="{F7B01973-6EFF-4945-88AA-18369F0E41C9}"/>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25</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CONSTRUCTION</a:t>
            </a:r>
          </a:p>
        </p:txBody>
      </p:sp>
      <p:pic>
        <p:nvPicPr>
          <p:cNvPr id="6" name="Graphic 5">
            <a:extLst>
              <a:ext uri="{FF2B5EF4-FFF2-40B4-BE49-F238E27FC236}">
                <a16:creationId xmlns:a16="http://schemas.microsoft.com/office/drawing/2014/main" id="{EB658E05-41A0-DB44-91B2-9E29DB1933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5599" y="2176430"/>
            <a:ext cx="1823002" cy="1863513"/>
          </a:xfrm>
          <a:prstGeom prst="rect">
            <a:avLst/>
          </a:prstGeom>
        </p:spPr>
      </p:pic>
    </p:spTree>
    <p:extLst>
      <p:ext uri="{BB962C8B-B14F-4D97-AF65-F5344CB8AC3E}">
        <p14:creationId xmlns:p14="http://schemas.microsoft.com/office/powerpoint/2010/main" val="3594563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91274D-3566-D647-9553-5547F40975E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7" y="-1"/>
            <a:ext cx="4524573" cy="6858001"/>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0949" y="938948"/>
            <a:ext cx="5202408" cy="3752309"/>
          </a:xfrm>
          <a:prstGeom prst="rect">
            <a:avLst/>
          </a:prstGeom>
          <a:noFill/>
        </p:spPr>
        <p:txBody>
          <a:bodyPr wrap="square" lIns="0" tIns="0" rIns="0" bIns="0" numCol="1" spcCol="914400" rtlCol="0">
            <a:spAutoFit/>
          </a:bodyPr>
          <a:lstStyle/>
          <a:p>
            <a:pPr lvl="0"/>
            <a:r>
              <a:rPr lang="en-US" sz="1050" dirty="0">
                <a:solidFill>
                  <a:schemeClr val="tx1">
                    <a:lumMod val="65000"/>
                    <a:lumOff val="35000"/>
                  </a:schemeClr>
                </a:solidFill>
                <a:latin typeface="DINPro Light" panose="02000504040000020003"/>
              </a:rPr>
              <a:t>There is currently no construction projects underway in the building.</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Moving forward, all pre-established building rules and regulations related to construction will continue to apply to future work.</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The contractors will be instructed to ensure that all of its employees and the employees of all subcontractors strictly adhere to building policies. All construction workers must wear face protection at all times.</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If you observe that construction workers are not complying with policies or not wearing face protection, please contact your property manager.</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The contractors performing work will be required to provide their COVID-19 compliance procedures.</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If an employee or vendor of a contractor tests positive for COVID-19, you will be informed.</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If an employee or vendor of a contractor tests positive for COVID-19, the contractor will be responsible for ensuring that the proper level of disinfectant cleaning of the affected areas occurs.</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If an employee or vendor of a contractor tests positive for COVID-19, we may require the work to be suspended to allow for the appropriate quarantine period.</a:t>
            </a:r>
          </a:p>
          <a:p>
            <a:pPr>
              <a:lnSpc>
                <a:spcPts val="1440"/>
              </a:lnSpc>
            </a:pPr>
            <a:endParaRPr lang="en-US" sz="1050" dirty="0">
              <a:solidFill>
                <a:schemeClr val="tx2"/>
              </a:solidFill>
              <a:latin typeface="DINPro Light" panose="02000504040000020003"/>
            </a:endParaRPr>
          </a:p>
          <a:p>
            <a:pPr>
              <a:lnSpc>
                <a:spcPts val="1440"/>
              </a:lnSpc>
            </a:pPr>
            <a:endParaRPr lang="en-US" sz="1050" dirty="0">
              <a:solidFill>
                <a:schemeClr val="tx2"/>
              </a:solidFill>
              <a:latin typeface="DINPro Light" panose="02000504040000020003"/>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26</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5"/>
            <a:ext cx="5381939" cy="427766"/>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CONSTRUCTION</a:t>
            </a:r>
          </a:p>
        </p:txBody>
      </p:sp>
      <p:sp>
        <p:nvSpPr>
          <p:cNvPr id="48" name="Rectangle 47">
            <a:extLst>
              <a:ext uri="{FF2B5EF4-FFF2-40B4-BE49-F238E27FC236}">
                <a16:creationId xmlns:a16="http://schemas.microsoft.com/office/drawing/2014/main" id="{25D11883-8284-DD43-A39C-9B4597B5CA72}"/>
              </a:ext>
            </a:extLst>
          </p:cNvPr>
          <p:cNvSpPr/>
          <p:nvPr/>
        </p:nvSpPr>
        <p:spPr>
          <a:xfrm>
            <a:off x="601418" y="128845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601418" y="1776569"/>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EF54A3D-FBAD-4443-993A-158E320B70C0}"/>
              </a:ext>
            </a:extLst>
          </p:cNvPr>
          <p:cNvSpPr/>
          <p:nvPr/>
        </p:nvSpPr>
        <p:spPr>
          <a:xfrm>
            <a:off x="603915" y="241501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1B8140-359E-F94B-BD8C-67F76542C057}"/>
              </a:ext>
            </a:extLst>
          </p:cNvPr>
          <p:cNvSpPr/>
          <p:nvPr/>
        </p:nvSpPr>
        <p:spPr>
          <a:xfrm>
            <a:off x="607538" y="289486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E0407-76FD-6447-9B38-9F7FC27E2CAC}"/>
              </a:ext>
            </a:extLst>
          </p:cNvPr>
          <p:cNvSpPr/>
          <p:nvPr/>
        </p:nvSpPr>
        <p:spPr>
          <a:xfrm>
            <a:off x="607538" y="3227680"/>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2315F5-FB0A-854E-91B0-DFDEA9444C7D}"/>
              </a:ext>
            </a:extLst>
          </p:cNvPr>
          <p:cNvSpPr/>
          <p:nvPr/>
        </p:nvSpPr>
        <p:spPr>
          <a:xfrm>
            <a:off x="610351" y="354158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8FC7BC8-44CC-ED4C-AD5F-7E991B75B2D9}"/>
              </a:ext>
            </a:extLst>
          </p:cNvPr>
          <p:cNvSpPr/>
          <p:nvPr/>
        </p:nvSpPr>
        <p:spPr>
          <a:xfrm>
            <a:off x="610351" y="400349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5D11883-8284-DD43-A39C-9B4597B5CA72}"/>
              </a:ext>
            </a:extLst>
          </p:cNvPr>
          <p:cNvSpPr/>
          <p:nvPr/>
        </p:nvSpPr>
        <p:spPr>
          <a:xfrm>
            <a:off x="610351" y="96509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59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4BD83-1DFF-F844-BDA0-493100E308E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1" y="0"/>
            <a:ext cx="12192001" cy="6356349"/>
          </a:xfrm>
          <a:prstGeom prst="rect">
            <a:avLst/>
          </a:prstGeom>
        </p:spPr>
      </p:pic>
      <p:sp>
        <p:nvSpPr>
          <p:cNvPr id="18" name="Rectangle 17">
            <a:extLst>
              <a:ext uri="{FF2B5EF4-FFF2-40B4-BE49-F238E27FC236}">
                <a16:creationId xmlns:a16="http://schemas.microsoft.com/office/drawing/2014/main" id="{278E855F-271B-C545-9503-D78194295C47}"/>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27</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16037"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PARKING</a:t>
            </a:r>
          </a:p>
        </p:txBody>
      </p:sp>
      <p:pic>
        <p:nvPicPr>
          <p:cNvPr id="4" name="Graphic 3">
            <a:extLst>
              <a:ext uri="{FF2B5EF4-FFF2-40B4-BE49-F238E27FC236}">
                <a16:creationId xmlns:a16="http://schemas.microsoft.com/office/drawing/2014/main" id="{638C380D-59BD-4048-B6E0-04402C7AC9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8973" y="2169657"/>
            <a:ext cx="1836254" cy="1877060"/>
          </a:xfrm>
          <a:prstGeom prst="rect">
            <a:avLst/>
          </a:prstGeom>
        </p:spPr>
      </p:pic>
    </p:spTree>
    <p:extLst>
      <p:ext uri="{BB962C8B-B14F-4D97-AF65-F5344CB8AC3E}">
        <p14:creationId xmlns:p14="http://schemas.microsoft.com/office/powerpoint/2010/main" val="2772420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B0EB29-8ABE-2741-B6E2-3F963FA5A3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67428" y="0"/>
            <a:ext cx="4524572" cy="6858000"/>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7575" y="938948"/>
            <a:ext cx="5840290" cy="1131079"/>
          </a:xfrm>
          <a:prstGeom prst="rect">
            <a:avLst/>
          </a:prstGeom>
          <a:noFill/>
        </p:spPr>
        <p:txBody>
          <a:bodyPr wrap="square" lIns="0" tIns="0" rIns="0" bIns="0" numCol="1" spcCol="914400" rtlCol="0">
            <a:spAutoFit/>
          </a:bodyPr>
          <a:lstStyle/>
          <a:p>
            <a:pPr lvl="0"/>
            <a:r>
              <a:rPr lang="en-US" sz="1050" dirty="0">
                <a:solidFill>
                  <a:schemeClr val="tx1">
                    <a:lumMod val="65000"/>
                    <a:lumOff val="35000"/>
                  </a:schemeClr>
                </a:solidFill>
                <a:latin typeface="DINPro Light" panose="02000504040000020003"/>
              </a:rPr>
              <a:t>The garage hours have been modified.  The garage is operational from 8 am to 5 pm. Monthly parkers will continue to have 24/7 access.</a:t>
            </a:r>
          </a:p>
          <a:p>
            <a:pPr lvl="0"/>
            <a:endParaRPr lang="en-US" sz="1050" dirty="0">
              <a:solidFill>
                <a:schemeClr val="tx1">
                  <a:lumMod val="65000"/>
                  <a:lumOff val="35000"/>
                </a:schemeClr>
              </a:solidFill>
              <a:latin typeface="DINPro Light" panose="02000504040000020003"/>
            </a:endParaRPr>
          </a:p>
          <a:p>
            <a:r>
              <a:rPr lang="en-US" sz="1050" dirty="0">
                <a:solidFill>
                  <a:schemeClr val="tx1">
                    <a:lumMod val="65000"/>
                    <a:lumOff val="35000"/>
                  </a:schemeClr>
                </a:solidFill>
                <a:latin typeface="DINPro Light" panose="02000504040000020003"/>
              </a:rPr>
              <a:t>The garage remains a self-park operation</a:t>
            </a:r>
          </a:p>
          <a:p>
            <a:pPr lvl="0"/>
            <a:endParaRPr lang="en-US" sz="1050" dirty="0">
              <a:solidFill>
                <a:schemeClr val="tx1">
                  <a:lumMod val="65000"/>
                  <a:lumOff val="35000"/>
                </a:schemeClr>
              </a:solidFill>
              <a:latin typeface="DINPro Light" panose="02000504040000020003"/>
            </a:endParaRPr>
          </a:p>
          <a:p>
            <a:pPr lvl="0"/>
            <a:endParaRPr lang="en-US" sz="1050" dirty="0">
              <a:solidFill>
                <a:schemeClr val="tx1">
                  <a:lumMod val="65000"/>
                  <a:lumOff val="35000"/>
                </a:schemeClr>
              </a:solidFill>
              <a:latin typeface="DINPro Light" panose="02000504040000020003"/>
            </a:endParaRPr>
          </a:p>
          <a:p>
            <a:pPr lvl="0"/>
            <a:endParaRPr lang="en-US" sz="1050" dirty="0">
              <a:solidFill>
                <a:schemeClr val="tx1">
                  <a:lumMod val="65000"/>
                  <a:lumOff val="35000"/>
                </a:schemeClr>
              </a:solidFill>
              <a:latin typeface="DINPro Light" panose="02000504040000020003"/>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28</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5"/>
            <a:ext cx="6026447" cy="425756"/>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PARKING</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97577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06728" y="145526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689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356E0-47CB-6845-9FE3-ABCA5A3E1EC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30000"/>
                    </a14:imgEffect>
                  </a14:imgLayer>
                </a14:imgProps>
              </a:ext>
              <a:ext uri="{28A0092B-C50C-407E-A947-70E740481C1C}">
                <a14:useLocalDpi xmlns:a14="http://schemas.microsoft.com/office/drawing/2010/main"/>
              </a:ext>
            </a:extLst>
          </a:blip>
          <a:srcRect/>
          <a:stretch/>
        </p:blipFill>
        <p:spPr>
          <a:xfrm>
            <a:off x="-1" y="0"/>
            <a:ext cx="12192001" cy="6356350"/>
          </a:xfrm>
          <a:prstGeom prst="rect">
            <a:avLst/>
          </a:prstGeom>
        </p:spPr>
      </p:pic>
      <p:sp>
        <p:nvSpPr>
          <p:cNvPr id="18" name="Rectangle 17">
            <a:extLst>
              <a:ext uri="{FF2B5EF4-FFF2-40B4-BE49-F238E27FC236}">
                <a16:creationId xmlns:a16="http://schemas.microsoft.com/office/drawing/2014/main" id="{278E855F-271B-C545-9503-D78194295C47}"/>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29</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16037"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COMMUNICATION</a:t>
            </a:r>
          </a:p>
        </p:txBody>
      </p:sp>
      <p:pic>
        <p:nvPicPr>
          <p:cNvPr id="6" name="Graphic 5">
            <a:extLst>
              <a:ext uri="{FF2B5EF4-FFF2-40B4-BE49-F238E27FC236}">
                <a16:creationId xmlns:a16="http://schemas.microsoft.com/office/drawing/2014/main" id="{DFD0C4C3-7640-0040-B5F9-D3275D9FB3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5620" y="2273726"/>
            <a:ext cx="1769574" cy="1808898"/>
          </a:xfrm>
          <a:prstGeom prst="rect">
            <a:avLst/>
          </a:prstGeom>
        </p:spPr>
      </p:pic>
    </p:spTree>
    <p:extLst>
      <p:ext uri="{BB962C8B-B14F-4D97-AF65-F5344CB8AC3E}">
        <p14:creationId xmlns:p14="http://schemas.microsoft.com/office/powerpoint/2010/main" val="4103970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3</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20" name="TextBox 19">
            <a:extLst>
              <a:ext uri="{FF2B5EF4-FFF2-40B4-BE49-F238E27FC236}">
                <a16:creationId xmlns:a16="http://schemas.microsoft.com/office/drawing/2014/main" id="{CCDAFE9B-1FBE-1748-B091-4C38921DCDD2}"/>
              </a:ext>
            </a:extLst>
          </p:cNvPr>
          <p:cNvSpPr txBox="1"/>
          <p:nvPr/>
        </p:nvSpPr>
        <p:spPr>
          <a:xfrm>
            <a:off x="901049" y="1289345"/>
            <a:ext cx="4754182" cy="3770263"/>
          </a:xfrm>
          <a:prstGeom prst="rect">
            <a:avLst/>
          </a:prstGeom>
          <a:noFill/>
        </p:spPr>
        <p:txBody>
          <a:bodyPr wrap="square" lIns="0" tIns="0" rIns="0" bIns="0" numCol="1" spcCol="914400" rtlCol="0">
            <a:spAutoFit/>
          </a:bodyPr>
          <a:lstStyle/>
          <a:p>
            <a:pPr>
              <a:lnSpc>
                <a:spcPts val="1440"/>
              </a:lnSpc>
            </a:pPr>
            <a:r>
              <a:rPr lang="en-US" sz="1050" b="1" dirty="0">
                <a:solidFill>
                  <a:schemeClr val="tx2"/>
                </a:solidFill>
                <a:latin typeface="DINPro" panose="02000503030000020004" pitchFamily="2" charset="0"/>
              </a:rPr>
              <a:t>The building team has kept the building fully operational for our Clients. </a:t>
            </a:r>
            <a:r>
              <a:rPr lang="en-US" sz="1050" dirty="0">
                <a:solidFill>
                  <a:schemeClr val="tx2"/>
                </a:solidFill>
                <a:latin typeface="DINPro Light" panose="02000504040000020003" pitchFamily="2" charset="0"/>
              </a:rPr>
              <a:t>Building operations have been adjusted to ensure that they are consistent with the latest public health regulations. Please be assured that the building is open and prepared for occupancy. </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Austerity measures have been implemented to conserve operating expenses. </a:t>
            </a:r>
            <a:r>
              <a:rPr lang="en-US" sz="1050" dirty="0">
                <a:solidFill>
                  <a:schemeClr val="tx2"/>
                </a:solidFill>
                <a:latin typeface="DINPro Light" panose="02000504040000020003" pitchFamily="2" charset="0"/>
              </a:rPr>
              <a:t>We appreciate that the pandemic has had dramatic economic consequences. In an effort to conserve operating expenses borne by our Clients, we have carefully reduced expenses while taking care to stay in conformance with lease requirements.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The fitness center and roof deck are open. </a:t>
            </a:r>
            <a:r>
              <a:rPr lang="en-US" sz="1050" dirty="0">
                <a:solidFill>
                  <a:schemeClr val="tx2"/>
                </a:solidFill>
                <a:latin typeface="DINPro Light" panose="02000504040000020003" pitchFamily="2" charset="0"/>
              </a:rPr>
              <a:t>The fitness center is open to Clients while our cleaning staff continues to perform heightened cleaning in high-touch areas. The roof deck is also open and available for Client events within Montgomery County’s guidelines.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We completed a third-party audit of our janitorial practices.</a:t>
            </a:r>
            <a:r>
              <a:rPr lang="en-US" sz="1050" dirty="0">
                <a:solidFill>
                  <a:schemeClr val="tx2"/>
                </a:solidFill>
                <a:latin typeface="DINPro" panose="02000503030000020004" pitchFamily="2" charset="0"/>
              </a:rPr>
              <a:t> </a:t>
            </a:r>
            <a:r>
              <a:rPr lang="en-US" sz="1050" dirty="0">
                <a:solidFill>
                  <a:schemeClr val="tx2"/>
                </a:solidFill>
                <a:latin typeface="DINPro Light" panose="02000504040000020003"/>
              </a:rPr>
              <a:t>To evaluate the efficacy of cleaning practices, the third-party evaluated high-touch surfaces such as countertops, door handles, and elevator buttons using adenosine triphosphate sampling and visual inspection based on APPA guidelines.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We have been carefully tracking the number and location of Clients in the building on a daily basis. </a:t>
            </a:r>
            <a:r>
              <a:rPr lang="en-US" sz="1050" dirty="0">
                <a:solidFill>
                  <a:schemeClr val="tx2"/>
                </a:solidFill>
                <a:latin typeface="DINPro Light" panose="02000504040000020003" pitchFamily="2" charset="0"/>
              </a:rPr>
              <a:t>This has allowed us to accurately predict the cleaning staff requirements for the building and the locations that are in need of cleaning on a daily basis.</a:t>
            </a:r>
          </a:p>
        </p:txBody>
      </p:sp>
      <p:sp>
        <p:nvSpPr>
          <p:cNvPr id="25" name="TextBox 24">
            <a:extLst>
              <a:ext uri="{FF2B5EF4-FFF2-40B4-BE49-F238E27FC236}">
                <a16:creationId xmlns:a16="http://schemas.microsoft.com/office/drawing/2014/main" id="{F9E5DDE9-D315-754D-A27B-A4FB73BEC5FA}"/>
              </a:ext>
            </a:extLst>
          </p:cNvPr>
          <p:cNvSpPr txBox="1"/>
          <p:nvPr/>
        </p:nvSpPr>
        <p:spPr>
          <a:xfrm>
            <a:off x="6869851" y="1289345"/>
            <a:ext cx="4342399" cy="3949799"/>
          </a:xfrm>
          <a:prstGeom prst="rect">
            <a:avLst/>
          </a:prstGeom>
          <a:noFill/>
        </p:spPr>
        <p:txBody>
          <a:bodyPr wrap="square" lIns="0" tIns="0" rIns="0" bIns="0" numCol="1" spcCol="914400" rtlCol="0">
            <a:spAutoFit/>
          </a:bodyPr>
          <a:lstStyle/>
          <a:p>
            <a:pPr>
              <a:lnSpc>
                <a:spcPts val="1440"/>
              </a:lnSpc>
            </a:pPr>
            <a:r>
              <a:rPr lang="en-US" sz="1050" b="1" dirty="0">
                <a:solidFill>
                  <a:schemeClr val="tx2"/>
                </a:solidFill>
                <a:latin typeface="DINPro" panose="02000503030000020004" pitchFamily="2" charset="0"/>
              </a:rPr>
              <a:t>All HVAC filters were recently changed </a:t>
            </a:r>
            <a:r>
              <a:rPr lang="en-US" sz="1050" dirty="0">
                <a:solidFill>
                  <a:schemeClr val="tx2"/>
                </a:solidFill>
                <a:latin typeface="DINPro Light" panose="02000504040000020003" pitchFamily="2" charset="0"/>
              </a:rPr>
              <a:t>and all building preventative maintenance requirements have been maintained.</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We have been communicating with our Clients leading up to and during the stay-at-home mandate. </a:t>
            </a:r>
            <a:r>
              <a:rPr lang="en-US" sz="1050" dirty="0">
                <a:solidFill>
                  <a:schemeClr val="tx2"/>
                </a:solidFill>
                <a:latin typeface="DINPro Light" panose="02000504040000020003" pitchFamily="2" charset="0"/>
              </a:rPr>
              <a:t>We will continue to communicate with Clients on a regular basis with important and relevant information regarding building operations.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We have notified Clients of confirmed or suspected cases of COVID-19 within the building</a:t>
            </a:r>
            <a:r>
              <a:rPr lang="en-US" sz="1050" dirty="0">
                <a:solidFill>
                  <a:schemeClr val="tx2"/>
                </a:solidFill>
                <a:latin typeface="DINPro Light" panose="02000504040000020003" pitchFamily="2" charset="0"/>
              </a:rPr>
              <a:t> and have implemented appropriate protocols in the affected areas.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All service providers have been required to provide us with their COVID-19 employee procedures and best practices </a:t>
            </a:r>
            <a:r>
              <a:rPr lang="en-US" sz="1050" dirty="0">
                <a:solidFill>
                  <a:schemeClr val="tx2"/>
                </a:solidFill>
                <a:latin typeface="DINPro Light" panose="02000504040000020003" pitchFamily="2" charset="0"/>
              </a:rPr>
              <a:t>as well as adjustments to work protocols to prevent the spread of the disease.</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We have closely followed the latest updates from federal, state, and city authorities and recommendations</a:t>
            </a:r>
            <a:r>
              <a:rPr lang="en-US" sz="1050" dirty="0">
                <a:solidFill>
                  <a:schemeClr val="tx2"/>
                </a:solidFill>
                <a:latin typeface="DINPro Light" panose="02000504040000020003" pitchFamily="2" charset="0"/>
              </a:rPr>
              <a:t>, as well as guidelines from the Centers for Disease Control (CDC), Environmental Protection Agency (EPA), American Society of Heating, Refrigerating and Air-Condition Engineers (ASHRAE), and other regulatory and public agencies.</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b="1" dirty="0">
                <a:solidFill>
                  <a:schemeClr val="tx2"/>
                </a:solidFill>
                <a:latin typeface="DINPro" panose="02000503030000020004" pitchFamily="2" charset="0"/>
              </a:rPr>
              <a:t>We have earned UL’s Verified Health Building Mark. </a:t>
            </a:r>
            <a:r>
              <a:rPr lang="en-US" sz="1050" dirty="0">
                <a:solidFill>
                  <a:schemeClr val="tx2"/>
                </a:solidFill>
                <a:latin typeface="DINPro Light" panose="02000504040000020003" pitchFamily="2" charset="0"/>
              </a:rPr>
              <a:t>UL’s program is designed to demonstrate that buildings have excellent indoor air quality (IAQ) performance.</a:t>
            </a:r>
          </a:p>
          <a:p>
            <a:pPr>
              <a:lnSpc>
                <a:spcPts val="1440"/>
              </a:lnSpc>
            </a:pPr>
            <a:endParaRPr lang="en-US" sz="1050" dirty="0">
              <a:solidFill>
                <a:schemeClr val="tx2"/>
              </a:solidFill>
              <a:latin typeface="DINPro Light" panose="02000504040000020003" pitchFamily="2" charset="0"/>
            </a:endParaRPr>
          </a:p>
        </p:txBody>
      </p:sp>
      <p:sp>
        <p:nvSpPr>
          <p:cNvPr id="26" name="TextBox 25">
            <a:extLst>
              <a:ext uri="{FF2B5EF4-FFF2-40B4-BE49-F238E27FC236}">
                <a16:creationId xmlns:a16="http://schemas.microsoft.com/office/drawing/2014/main" id="{B870CF27-DCC9-A245-99CF-6CA2447A4ADF}"/>
              </a:ext>
            </a:extLst>
          </p:cNvPr>
          <p:cNvSpPr txBox="1"/>
          <p:nvPr/>
        </p:nvSpPr>
        <p:spPr>
          <a:xfrm>
            <a:off x="194947" y="1234257"/>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1</a:t>
            </a:r>
          </a:p>
        </p:txBody>
      </p:sp>
      <p:sp>
        <p:nvSpPr>
          <p:cNvPr id="28" name="TextBox 27">
            <a:extLst>
              <a:ext uri="{FF2B5EF4-FFF2-40B4-BE49-F238E27FC236}">
                <a16:creationId xmlns:a16="http://schemas.microsoft.com/office/drawing/2014/main" id="{66676C75-635B-C747-9411-E99445EE9778}"/>
              </a:ext>
            </a:extLst>
          </p:cNvPr>
          <p:cNvSpPr txBox="1"/>
          <p:nvPr/>
        </p:nvSpPr>
        <p:spPr>
          <a:xfrm>
            <a:off x="194947" y="2024797"/>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2</a:t>
            </a:r>
          </a:p>
        </p:txBody>
      </p:sp>
      <p:sp>
        <p:nvSpPr>
          <p:cNvPr id="29" name="TextBox 28">
            <a:extLst>
              <a:ext uri="{FF2B5EF4-FFF2-40B4-BE49-F238E27FC236}">
                <a16:creationId xmlns:a16="http://schemas.microsoft.com/office/drawing/2014/main" id="{24816949-AB37-B24F-9D90-1BB6EF62D479}"/>
              </a:ext>
            </a:extLst>
          </p:cNvPr>
          <p:cNvSpPr txBox="1"/>
          <p:nvPr/>
        </p:nvSpPr>
        <p:spPr>
          <a:xfrm>
            <a:off x="194947" y="2879200"/>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3</a:t>
            </a:r>
          </a:p>
        </p:txBody>
      </p:sp>
      <p:sp>
        <p:nvSpPr>
          <p:cNvPr id="30" name="TextBox 29">
            <a:extLst>
              <a:ext uri="{FF2B5EF4-FFF2-40B4-BE49-F238E27FC236}">
                <a16:creationId xmlns:a16="http://schemas.microsoft.com/office/drawing/2014/main" id="{FBAC3BF0-32EE-E846-8D4A-75EE527A473B}"/>
              </a:ext>
            </a:extLst>
          </p:cNvPr>
          <p:cNvSpPr txBox="1"/>
          <p:nvPr/>
        </p:nvSpPr>
        <p:spPr>
          <a:xfrm>
            <a:off x="194947" y="3579184"/>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4</a:t>
            </a:r>
          </a:p>
        </p:txBody>
      </p:sp>
      <p:sp>
        <p:nvSpPr>
          <p:cNvPr id="31" name="TextBox 30">
            <a:extLst>
              <a:ext uri="{FF2B5EF4-FFF2-40B4-BE49-F238E27FC236}">
                <a16:creationId xmlns:a16="http://schemas.microsoft.com/office/drawing/2014/main" id="{71D48E44-4E68-AF4D-AD03-BF64648FF5C2}"/>
              </a:ext>
            </a:extLst>
          </p:cNvPr>
          <p:cNvSpPr txBox="1"/>
          <p:nvPr/>
        </p:nvSpPr>
        <p:spPr>
          <a:xfrm>
            <a:off x="194947" y="4495176"/>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5</a:t>
            </a:r>
          </a:p>
        </p:txBody>
      </p:sp>
      <p:sp>
        <p:nvSpPr>
          <p:cNvPr id="32" name="TextBox 31">
            <a:extLst>
              <a:ext uri="{FF2B5EF4-FFF2-40B4-BE49-F238E27FC236}">
                <a16:creationId xmlns:a16="http://schemas.microsoft.com/office/drawing/2014/main" id="{E67D70C6-FCBA-FC4A-8459-78F9926D4F9B}"/>
              </a:ext>
            </a:extLst>
          </p:cNvPr>
          <p:cNvSpPr txBox="1"/>
          <p:nvPr/>
        </p:nvSpPr>
        <p:spPr>
          <a:xfrm>
            <a:off x="6167908" y="1231490"/>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6</a:t>
            </a:r>
          </a:p>
        </p:txBody>
      </p:sp>
      <p:sp>
        <p:nvSpPr>
          <p:cNvPr id="33" name="TextBox 32">
            <a:extLst>
              <a:ext uri="{FF2B5EF4-FFF2-40B4-BE49-F238E27FC236}">
                <a16:creationId xmlns:a16="http://schemas.microsoft.com/office/drawing/2014/main" id="{28EFA571-CD27-574B-B86E-402FECE07F64}"/>
              </a:ext>
            </a:extLst>
          </p:cNvPr>
          <p:cNvSpPr txBox="1"/>
          <p:nvPr/>
        </p:nvSpPr>
        <p:spPr>
          <a:xfrm>
            <a:off x="6167908" y="1812655"/>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7</a:t>
            </a:r>
          </a:p>
        </p:txBody>
      </p:sp>
      <p:sp>
        <p:nvSpPr>
          <p:cNvPr id="34" name="TextBox 33">
            <a:extLst>
              <a:ext uri="{FF2B5EF4-FFF2-40B4-BE49-F238E27FC236}">
                <a16:creationId xmlns:a16="http://schemas.microsoft.com/office/drawing/2014/main" id="{D4C466F7-1A7B-1B4A-9822-FED74BDB88B3}"/>
              </a:ext>
            </a:extLst>
          </p:cNvPr>
          <p:cNvSpPr txBox="1"/>
          <p:nvPr/>
        </p:nvSpPr>
        <p:spPr>
          <a:xfrm>
            <a:off x="6167908" y="2419330"/>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8</a:t>
            </a:r>
          </a:p>
        </p:txBody>
      </p:sp>
      <p:sp>
        <p:nvSpPr>
          <p:cNvPr id="35" name="TextBox 34">
            <a:extLst>
              <a:ext uri="{FF2B5EF4-FFF2-40B4-BE49-F238E27FC236}">
                <a16:creationId xmlns:a16="http://schemas.microsoft.com/office/drawing/2014/main" id="{D4CF51C2-8704-794F-8D77-0C4B1A11B1CA}"/>
              </a:ext>
            </a:extLst>
          </p:cNvPr>
          <p:cNvSpPr txBox="1"/>
          <p:nvPr/>
        </p:nvSpPr>
        <p:spPr>
          <a:xfrm>
            <a:off x="6167908" y="3166262"/>
            <a:ext cx="573384" cy="492443"/>
          </a:xfrm>
          <a:prstGeom prst="rect">
            <a:avLst/>
          </a:prstGeom>
          <a:noFill/>
        </p:spPr>
        <p:txBody>
          <a:bodyPr wrap="square" lIns="0" tIns="0" rIns="0" bIns="0" rtlCol="0">
            <a:spAutoFit/>
          </a:bodyPr>
          <a:lstStyle/>
          <a:p>
            <a:pPr algn="r"/>
            <a:r>
              <a:rPr lang="en-US" sz="3200" b="1" dirty="0">
                <a:ln w="12700" cap="rnd">
                  <a:solidFill>
                    <a:schemeClr val="accent1"/>
                  </a:solidFill>
                </a:ln>
                <a:noFill/>
                <a:latin typeface="DINPro" panose="02000503030000020004" pitchFamily="2" charset="0"/>
                <a:cs typeface="Calibri Light" panose="020F0302020204030204" pitchFamily="34" charset="0"/>
              </a:rPr>
              <a:t>9</a:t>
            </a:r>
          </a:p>
        </p:txBody>
      </p:sp>
      <p:sp>
        <p:nvSpPr>
          <p:cNvPr id="36" name="TextBox 35">
            <a:extLst>
              <a:ext uri="{FF2B5EF4-FFF2-40B4-BE49-F238E27FC236}">
                <a16:creationId xmlns:a16="http://schemas.microsoft.com/office/drawing/2014/main" id="{B4B644AC-F12C-7442-BF8A-6F8D4FFEA326}"/>
              </a:ext>
            </a:extLst>
          </p:cNvPr>
          <p:cNvSpPr txBox="1"/>
          <p:nvPr/>
        </p:nvSpPr>
        <p:spPr>
          <a:xfrm>
            <a:off x="6167908" y="3894144"/>
            <a:ext cx="573384" cy="492443"/>
          </a:xfrm>
          <a:prstGeom prst="rect">
            <a:avLst/>
          </a:prstGeom>
          <a:noFill/>
        </p:spPr>
        <p:txBody>
          <a:bodyPr wrap="square" lIns="0" tIns="0" rIns="0" bIns="0" rtlCol="0">
            <a:spAutoFit/>
          </a:bodyPr>
          <a:lstStyle/>
          <a:p>
            <a:pPr algn="r"/>
            <a:r>
              <a:rPr lang="en-US" sz="3200" b="1" spc="-150" dirty="0">
                <a:ln w="12700" cap="rnd">
                  <a:solidFill>
                    <a:schemeClr val="accent1"/>
                  </a:solidFill>
                </a:ln>
                <a:noFill/>
                <a:latin typeface="DINPro" panose="02000503030000020004" pitchFamily="2" charset="0"/>
                <a:cs typeface="Calibri Light" panose="020F0302020204030204" pitchFamily="34" charset="0"/>
              </a:rPr>
              <a:t>10</a:t>
            </a:r>
          </a:p>
        </p:txBody>
      </p:sp>
      <p:sp>
        <p:nvSpPr>
          <p:cNvPr id="37" name="Rectangle 36">
            <a:extLst>
              <a:ext uri="{FF2B5EF4-FFF2-40B4-BE49-F238E27FC236}">
                <a16:creationId xmlns:a16="http://schemas.microsoft.com/office/drawing/2014/main" id="{F1C9FB3C-EBE8-674E-AC98-86EDC848E22A}"/>
              </a:ext>
            </a:extLst>
          </p:cNvPr>
          <p:cNvSpPr/>
          <p:nvPr/>
        </p:nvSpPr>
        <p:spPr>
          <a:xfrm>
            <a:off x="0" y="1"/>
            <a:ext cx="12191999" cy="981906"/>
          </a:xfrm>
          <a:prstGeom prst="rect">
            <a:avLst/>
          </a:prstGeom>
          <a:gradFill>
            <a:gsLst>
              <a:gs pos="29000">
                <a:schemeClr val="accent1"/>
              </a:gs>
              <a:gs pos="100000">
                <a:schemeClr val="accent1">
                  <a:lumMod val="5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id="{7EB0D16B-E74F-5D41-BA4B-78E22848DAFE}"/>
              </a:ext>
            </a:extLst>
          </p:cNvPr>
          <p:cNvSpPr txBox="1">
            <a:spLocks/>
          </p:cNvSpPr>
          <p:nvPr/>
        </p:nvSpPr>
        <p:spPr>
          <a:xfrm>
            <a:off x="628016" y="289264"/>
            <a:ext cx="9049895" cy="58831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3200" spc="0" dirty="0">
                <a:solidFill>
                  <a:schemeClr val="bg1"/>
                </a:solidFill>
              </a:rPr>
              <a:t>WHAT WE HAVE DONE TO DATE</a:t>
            </a:r>
          </a:p>
        </p:txBody>
      </p:sp>
      <p:sp>
        <p:nvSpPr>
          <p:cNvPr id="21" name="TextBox 20">
            <a:extLst>
              <a:ext uri="{FF2B5EF4-FFF2-40B4-BE49-F238E27FC236}">
                <a16:creationId xmlns:a16="http://schemas.microsoft.com/office/drawing/2014/main" id="{B4B644AC-F12C-7442-BF8A-6F8D4FFEA326}"/>
              </a:ext>
            </a:extLst>
          </p:cNvPr>
          <p:cNvSpPr txBox="1"/>
          <p:nvPr/>
        </p:nvSpPr>
        <p:spPr>
          <a:xfrm>
            <a:off x="6167908" y="4622026"/>
            <a:ext cx="573384" cy="492443"/>
          </a:xfrm>
          <a:prstGeom prst="rect">
            <a:avLst/>
          </a:prstGeom>
          <a:noFill/>
        </p:spPr>
        <p:txBody>
          <a:bodyPr wrap="square" lIns="0" tIns="0" rIns="0" bIns="0" rtlCol="0">
            <a:spAutoFit/>
          </a:bodyPr>
          <a:lstStyle/>
          <a:p>
            <a:pPr algn="r"/>
            <a:r>
              <a:rPr lang="en-US" sz="3200" b="1" spc="-150" dirty="0">
                <a:ln w="12700" cap="rnd">
                  <a:solidFill>
                    <a:schemeClr val="accent1"/>
                  </a:solidFill>
                </a:ln>
                <a:noFill/>
                <a:latin typeface="DINPro" panose="02000503030000020004" pitchFamily="2" charset="0"/>
                <a:cs typeface="Calibri Light" panose="020F0302020204030204" pitchFamily="34" charset="0"/>
              </a:rPr>
              <a:t>11</a:t>
            </a:r>
          </a:p>
        </p:txBody>
      </p:sp>
    </p:spTree>
    <p:extLst>
      <p:ext uri="{BB962C8B-B14F-4D97-AF65-F5344CB8AC3E}">
        <p14:creationId xmlns:p14="http://schemas.microsoft.com/office/powerpoint/2010/main" val="2077487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B5C10F-3B67-2048-B542-F71A7894C9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67428" y="-1"/>
            <a:ext cx="4524572" cy="6858001"/>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0949" y="833193"/>
            <a:ext cx="5777980" cy="2136482"/>
          </a:xfrm>
          <a:prstGeom prst="rect">
            <a:avLst/>
          </a:prstGeom>
          <a:noFill/>
        </p:spPr>
        <p:txBody>
          <a:bodyPr wrap="square" lIns="0" tIns="0" rIns="0" bIns="0" numCol="1" spcCol="914400" rtlCol="0">
            <a:spAutoFit/>
          </a:bodyPr>
          <a:lstStyle/>
          <a:p>
            <a:pPr lvl="0"/>
            <a:r>
              <a:rPr lang="en-US" sz="1050" dirty="0">
                <a:solidFill>
                  <a:schemeClr val="tx1">
                    <a:lumMod val="65000"/>
                    <a:lumOff val="35000"/>
                  </a:schemeClr>
                </a:solidFill>
                <a:latin typeface="DINPro Light" panose="02000504040000020003"/>
              </a:rPr>
              <a:t>We will continue to communicate with you frequently.  We expect circumstances to change, and we will do our best to keep you updated.</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Updates with changes to our protocols will be posted on the building website:  </a:t>
            </a:r>
            <a:r>
              <a:rPr lang="en-US" sz="1050" u="sng" dirty="0">
                <a:solidFill>
                  <a:srgbClr val="FF0000"/>
                </a:solidFill>
                <a:latin typeface="DINPro Light" panose="02000504040000020003"/>
                <a:hlinkClick r:id="rId3"/>
              </a:rPr>
              <a:t>https://7550wisconsin.com/toc.cfm</a:t>
            </a:r>
            <a:endParaRPr lang="en-US" sz="1050" u="sng" dirty="0">
              <a:solidFill>
                <a:srgbClr val="FF0000"/>
              </a:solidFill>
              <a:latin typeface="DINPro Light" panose="02000504040000020003"/>
            </a:endParaRP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Encourage your staff to sign up for our instant alert notifications through Electronic Tenant Solutions.  This allows us to transmit emergency information to many people at one time. We promise not to spam you!  This system is used only to transmit relevant or emergency information in a timely manner.  Please visit </a:t>
            </a:r>
            <a:r>
              <a:rPr lang="en-US" sz="1050" u="sng" dirty="0">
                <a:solidFill>
                  <a:srgbClr val="FF0000"/>
                </a:solidFill>
                <a:latin typeface="DINPro Light" panose="02000504040000020003"/>
                <a:hlinkClick r:id="rId4"/>
              </a:rPr>
              <a:t>https://7550wisconsin.com/main.cfm?sid=introduction&amp;pid=ccenter</a:t>
            </a:r>
            <a:r>
              <a:rPr lang="en-US" sz="1050" u="sng" dirty="0">
                <a:solidFill>
                  <a:srgbClr val="FF0000"/>
                </a:solidFill>
                <a:latin typeface="DINPro Light" panose="02000504040000020003"/>
              </a:rPr>
              <a:t> </a:t>
            </a:r>
            <a:r>
              <a:rPr lang="en-US" sz="1050" dirty="0">
                <a:solidFill>
                  <a:schemeClr val="tx1">
                    <a:lumMod val="65000"/>
                    <a:lumOff val="35000"/>
                  </a:schemeClr>
                </a:solidFill>
                <a:latin typeface="DINPro Light" panose="02000504040000020003"/>
              </a:rPr>
              <a:t>to sign up!</a:t>
            </a:r>
          </a:p>
          <a:p>
            <a:pPr lvl="0"/>
            <a:endParaRPr lang="en-US" sz="1050" dirty="0">
              <a:solidFill>
                <a:schemeClr val="tx1">
                  <a:lumMod val="65000"/>
                  <a:lumOff val="35000"/>
                </a:schemeClr>
              </a:solidFill>
              <a:latin typeface="DINPro Light" panose="02000504040000020003"/>
            </a:endParaRPr>
          </a:p>
          <a:p>
            <a:pPr lvl="0"/>
            <a:r>
              <a:rPr lang="en-US" sz="1050" dirty="0">
                <a:solidFill>
                  <a:schemeClr val="tx1">
                    <a:lumMod val="65000"/>
                    <a:lumOff val="35000"/>
                  </a:schemeClr>
                </a:solidFill>
                <a:latin typeface="DINPro Light" panose="02000504040000020003"/>
              </a:rPr>
              <a:t>Please provide us with any changes to the emergency contacts within your organization. </a:t>
            </a:r>
          </a:p>
          <a:p>
            <a:pPr>
              <a:lnSpc>
                <a:spcPts val="1440"/>
              </a:lnSpc>
            </a:pPr>
            <a:endParaRPr lang="en-US" sz="1050" dirty="0">
              <a:solidFill>
                <a:schemeClr val="tx2"/>
              </a:solidFill>
              <a:latin typeface="DINPro Light" panose="02000504040000020003" pitchFamily="2" charset="0"/>
            </a:endParaRPr>
          </a:p>
          <a:p>
            <a:pPr>
              <a:lnSpc>
                <a:spcPts val="1440"/>
              </a:lnSpc>
            </a:pPr>
            <a:endParaRPr lang="en-US" sz="1050" dirty="0">
              <a:solidFill>
                <a:schemeClr val="tx2"/>
              </a:solidFill>
              <a:latin typeface="DINPro Light" panose="02000504040000020003" pitchFamily="2" charset="0"/>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30</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9" y="289264"/>
            <a:ext cx="5494582" cy="41200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COMMUNICATION</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87001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01418" y="136565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613577" y="1691163"/>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E0407-76FD-6447-9B38-9F7FC27E2CAC}"/>
              </a:ext>
            </a:extLst>
          </p:cNvPr>
          <p:cNvSpPr/>
          <p:nvPr/>
        </p:nvSpPr>
        <p:spPr>
          <a:xfrm>
            <a:off x="601419" y="246502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391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307652-25E3-524D-B203-46725D09F34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30000"/>
                    </a14:imgEffect>
                  </a14:imgLayer>
                </a14:imgProps>
              </a:ext>
              <a:ext uri="{28A0092B-C50C-407E-A947-70E740481C1C}">
                <a14:useLocalDpi xmlns:a14="http://schemas.microsoft.com/office/drawing/2010/main"/>
              </a:ext>
            </a:extLst>
          </a:blip>
          <a:srcRect/>
          <a:stretch/>
        </p:blipFill>
        <p:spPr>
          <a:xfrm>
            <a:off x="1" y="0"/>
            <a:ext cx="12192000" cy="6356350"/>
          </a:xfrm>
          <a:prstGeom prst="rect">
            <a:avLst/>
          </a:prstGeom>
        </p:spPr>
      </p:pic>
      <p:sp>
        <p:nvSpPr>
          <p:cNvPr id="12" name="Rectangle 11">
            <a:extLst>
              <a:ext uri="{FF2B5EF4-FFF2-40B4-BE49-F238E27FC236}">
                <a16:creationId xmlns:a16="http://schemas.microsoft.com/office/drawing/2014/main" id="{65D0E459-9D88-3A4D-94BB-47ED77B545B4}"/>
              </a:ext>
            </a:extLst>
          </p:cNvPr>
          <p:cNvSpPr/>
          <p:nvPr/>
        </p:nvSpPr>
        <p:spPr>
          <a:xfrm>
            <a:off x="1" y="0"/>
            <a:ext cx="12192001" cy="6356350"/>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C2BF2D-4BA1-4343-8EDB-1DB872C0E259}"/>
              </a:ext>
            </a:extLst>
          </p:cNvPr>
          <p:cNvSpPr/>
          <p:nvPr/>
        </p:nvSpPr>
        <p:spPr>
          <a:xfrm>
            <a:off x="3255346" y="863944"/>
            <a:ext cx="1604950" cy="1604950"/>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31</a:t>
            </a:r>
          </a:p>
        </p:txBody>
      </p:sp>
      <p:sp>
        <p:nvSpPr>
          <p:cNvPr id="7" name="TextBox 6">
            <a:extLst>
              <a:ext uri="{FF2B5EF4-FFF2-40B4-BE49-F238E27FC236}">
                <a16:creationId xmlns:a16="http://schemas.microsoft.com/office/drawing/2014/main" id="{51129433-B186-3F44-B73F-F0907D795C48}"/>
              </a:ext>
            </a:extLst>
          </p:cNvPr>
          <p:cNvSpPr txBox="1"/>
          <p:nvPr/>
        </p:nvSpPr>
        <p:spPr>
          <a:xfrm>
            <a:off x="5169998" y="1201674"/>
            <a:ext cx="3905250" cy="1000274"/>
          </a:xfrm>
          <a:prstGeom prst="rect">
            <a:avLst/>
          </a:prstGeom>
          <a:noFill/>
        </p:spPr>
        <p:txBody>
          <a:bodyPr wrap="square" lIns="0" tIns="0" rIns="0" bIns="0" rtlCol="0">
            <a:spAutoFit/>
          </a:bodyPr>
          <a:lstStyle/>
          <a:p>
            <a:pPr>
              <a:lnSpc>
                <a:spcPts val="3900"/>
              </a:lnSpc>
            </a:pPr>
            <a:r>
              <a:rPr lang="en-US" sz="4000" dirty="0">
                <a:solidFill>
                  <a:schemeClr val="bg1"/>
                </a:solidFill>
                <a:latin typeface="Cambria" panose="02040503050406030204" pitchFamily="18" charset="0"/>
                <a:cs typeface="Calibri Light" panose="020F0302020204030204" pitchFamily="34" charset="0"/>
              </a:rPr>
              <a:t>WHAT YOU CAN</a:t>
            </a:r>
          </a:p>
          <a:p>
            <a:pPr>
              <a:lnSpc>
                <a:spcPts val="3900"/>
              </a:lnSpc>
            </a:pPr>
            <a:r>
              <a:rPr lang="en-US" sz="4000" dirty="0">
                <a:solidFill>
                  <a:schemeClr val="bg1"/>
                </a:solidFill>
                <a:latin typeface="Cambria" panose="02040503050406030204" pitchFamily="18" charset="0"/>
                <a:cs typeface="Calibri Light" panose="020F0302020204030204" pitchFamily="34" charset="0"/>
              </a:rPr>
              <a:t>DO TO HELP</a:t>
            </a:r>
          </a:p>
        </p:txBody>
      </p:sp>
      <p:grpSp>
        <p:nvGrpSpPr>
          <p:cNvPr id="6" name="Group 5">
            <a:extLst>
              <a:ext uri="{FF2B5EF4-FFF2-40B4-BE49-F238E27FC236}">
                <a16:creationId xmlns:a16="http://schemas.microsoft.com/office/drawing/2014/main" id="{0DFC572C-1094-F84F-BDC5-139242A1C29F}"/>
              </a:ext>
            </a:extLst>
          </p:cNvPr>
          <p:cNvGrpSpPr/>
          <p:nvPr/>
        </p:nvGrpSpPr>
        <p:grpSpPr>
          <a:xfrm>
            <a:off x="152400" y="6514231"/>
            <a:ext cx="2923220" cy="215195"/>
            <a:chOff x="191985" y="6502733"/>
            <a:chExt cx="2923220" cy="215195"/>
          </a:xfrm>
        </p:grpSpPr>
        <p:sp>
          <p:nvSpPr>
            <p:cNvPr id="4" name="Slide Number Placeholder 11">
              <a:extLst>
                <a:ext uri="{FF2B5EF4-FFF2-40B4-BE49-F238E27FC236}">
                  <a16:creationId xmlns:a16="http://schemas.microsoft.com/office/drawing/2014/main" id="{DC21AE46-FFD9-D74A-96E3-EFF644FB12E0}"/>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5" name="Picture 4">
              <a:extLst>
                <a:ext uri="{FF2B5EF4-FFF2-40B4-BE49-F238E27FC236}">
                  <a16:creationId xmlns:a16="http://schemas.microsoft.com/office/drawing/2014/main" id="{2859CC75-0CEF-ED4F-8AFE-FAD6A46384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8" name="TextBox 7">
            <a:extLst>
              <a:ext uri="{FF2B5EF4-FFF2-40B4-BE49-F238E27FC236}">
                <a16:creationId xmlns:a16="http://schemas.microsoft.com/office/drawing/2014/main" id="{1925D94A-ABDB-D148-8D0F-F974E71CCB0D}"/>
              </a:ext>
            </a:extLst>
          </p:cNvPr>
          <p:cNvSpPr txBox="1"/>
          <p:nvPr/>
        </p:nvSpPr>
        <p:spPr>
          <a:xfrm>
            <a:off x="3755314" y="2923012"/>
            <a:ext cx="5258058" cy="1962076"/>
          </a:xfrm>
          <a:prstGeom prst="rect">
            <a:avLst/>
          </a:prstGeom>
          <a:noFill/>
        </p:spPr>
        <p:txBody>
          <a:bodyPr wrap="square" lIns="0" tIns="0" rIns="0" bIns="0" rtlCol="0">
            <a:spAutoFit/>
          </a:bodyPr>
          <a:lstStyle/>
          <a:p>
            <a:pPr lvl="0">
              <a:lnSpc>
                <a:spcPts val="1740"/>
              </a:lnSpc>
            </a:pPr>
            <a:r>
              <a:rPr lang="en-US" sz="1200" dirty="0">
                <a:solidFill>
                  <a:schemeClr val="bg1"/>
                </a:solidFill>
                <a:latin typeface="DINPro Light" panose="02000504040000020003" pitchFamily="2" charset="0"/>
              </a:rPr>
              <a:t>We appreciate your patience. We are learning and adjusting our plan as circumstances change and new information becomes available.</a:t>
            </a:r>
          </a:p>
          <a:p>
            <a:pPr>
              <a:lnSpc>
                <a:spcPts val="1740"/>
              </a:lnSpc>
            </a:pPr>
            <a:endParaRPr lang="en-US" sz="1100" dirty="0">
              <a:solidFill>
                <a:schemeClr val="bg1"/>
              </a:solidFill>
              <a:latin typeface="DINPro Light" panose="02000504040000020003" pitchFamily="2" charset="0"/>
            </a:endParaRPr>
          </a:p>
          <a:p>
            <a:pPr>
              <a:lnSpc>
                <a:spcPts val="1740"/>
              </a:lnSpc>
            </a:pPr>
            <a:r>
              <a:rPr lang="en-US" sz="1200" dirty="0">
                <a:solidFill>
                  <a:schemeClr val="bg1"/>
                </a:solidFill>
                <a:latin typeface="DINPro Light" panose="02000504040000020003" pitchFamily="2" charset="0"/>
              </a:rPr>
              <a:t>Share this information with your staff so that they will know what to expect if they return to work. </a:t>
            </a:r>
          </a:p>
          <a:p>
            <a:pPr>
              <a:lnSpc>
                <a:spcPts val="1740"/>
              </a:lnSpc>
            </a:pPr>
            <a:endParaRPr lang="en-US" sz="1100" dirty="0">
              <a:solidFill>
                <a:schemeClr val="bg1"/>
              </a:solidFill>
              <a:latin typeface="DINPro Light" panose="02000504040000020003" pitchFamily="2" charset="0"/>
            </a:endParaRPr>
          </a:p>
          <a:p>
            <a:pPr>
              <a:lnSpc>
                <a:spcPts val="1740"/>
              </a:lnSpc>
            </a:pPr>
            <a:r>
              <a:rPr lang="en-US" sz="1200" dirty="0">
                <a:solidFill>
                  <a:schemeClr val="bg1"/>
                </a:solidFill>
                <a:latin typeface="DINPro Light" panose="02000504040000020003" pitchFamily="2" charset="0"/>
              </a:rPr>
              <a:t>Please reach out to us if you need assistance. We are here to help. Your input and suggestions are valuable. We want to work closely with you to ensure we are providing you and your employees with a safe and comfortable work environment.</a:t>
            </a:r>
          </a:p>
        </p:txBody>
      </p:sp>
      <p:pic>
        <p:nvPicPr>
          <p:cNvPr id="9" name="Graphic 8">
            <a:extLst>
              <a:ext uri="{FF2B5EF4-FFF2-40B4-BE49-F238E27FC236}">
                <a16:creationId xmlns:a16="http://schemas.microsoft.com/office/drawing/2014/main" id="{DA5D272C-EAE9-1843-8094-3FAB0087D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7550" y="1068396"/>
            <a:ext cx="1239291" cy="1266831"/>
          </a:xfrm>
          <a:prstGeom prst="rect">
            <a:avLst/>
          </a:prstGeom>
        </p:spPr>
      </p:pic>
      <p:sp>
        <p:nvSpPr>
          <p:cNvPr id="20" name="TextBox 19">
            <a:extLst>
              <a:ext uri="{FF2B5EF4-FFF2-40B4-BE49-F238E27FC236}">
                <a16:creationId xmlns:a16="http://schemas.microsoft.com/office/drawing/2014/main" id="{6F5089D3-60A9-C14A-8F06-9FB8F7FEB0E7}"/>
              </a:ext>
            </a:extLst>
          </p:cNvPr>
          <p:cNvSpPr txBox="1"/>
          <p:nvPr/>
        </p:nvSpPr>
        <p:spPr>
          <a:xfrm>
            <a:off x="3000024" y="2914642"/>
            <a:ext cx="573384" cy="492443"/>
          </a:xfrm>
          <a:prstGeom prst="rect">
            <a:avLst/>
          </a:prstGeom>
          <a:noFill/>
        </p:spPr>
        <p:txBody>
          <a:bodyPr wrap="square" lIns="0" tIns="0" rIns="0" bIns="0" rtlCol="0">
            <a:spAutoFit/>
          </a:bodyPr>
          <a:lstStyle/>
          <a:p>
            <a:pPr algn="r"/>
            <a:r>
              <a:rPr lang="en-US" sz="3200" b="1" dirty="0">
                <a:ln w="12700" cap="rnd">
                  <a:solidFill>
                    <a:schemeClr val="bg1"/>
                  </a:solidFill>
                </a:ln>
                <a:noFill/>
                <a:latin typeface="DINPro" panose="02000503030000020004" pitchFamily="2" charset="0"/>
                <a:cs typeface="Calibri Light" panose="020F0302020204030204" pitchFamily="34" charset="0"/>
              </a:rPr>
              <a:t>1</a:t>
            </a:r>
          </a:p>
        </p:txBody>
      </p:sp>
      <p:sp>
        <p:nvSpPr>
          <p:cNvPr id="21" name="TextBox 20">
            <a:extLst>
              <a:ext uri="{FF2B5EF4-FFF2-40B4-BE49-F238E27FC236}">
                <a16:creationId xmlns:a16="http://schemas.microsoft.com/office/drawing/2014/main" id="{0944D968-3BEE-4C4B-8036-E7198648F0B8}"/>
              </a:ext>
            </a:extLst>
          </p:cNvPr>
          <p:cNvSpPr txBox="1"/>
          <p:nvPr/>
        </p:nvSpPr>
        <p:spPr>
          <a:xfrm>
            <a:off x="3000024" y="3575740"/>
            <a:ext cx="573384" cy="492443"/>
          </a:xfrm>
          <a:prstGeom prst="rect">
            <a:avLst/>
          </a:prstGeom>
          <a:noFill/>
        </p:spPr>
        <p:txBody>
          <a:bodyPr wrap="square" lIns="0" tIns="0" rIns="0" bIns="0" rtlCol="0">
            <a:spAutoFit/>
          </a:bodyPr>
          <a:lstStyle/>
          <a:p>
            <a:pPr algn="r"/>
            <a:r>
              <a:rPr lang="en-US" sz="3200" b="1" dirty="0">
                <a:ln w="12700" cap="rnd">
                  <a:solidFill>
                    <a:schemeClr val="bg1"/>
                  </a:solidFill>
                </a:ln>
                <a:noFill/>
                <a:latin typeface="DINPro" panose="02000503030000020004" pitchFamily="2" charset="0"/>
                <a:cs typeface="Calibri Light" panose="020F0302020204030204" pitchFamily="34" charset="0"/>
              </a:rPr>
              <a:t>2</a:t>
            </a:r>
          </a:p>
        </p:txBody>
      </p:sp>
      <p:sp>
        <p:nvSpPr>
          <p:cNvPr id="22" name="TextBox 21">
            <a:extLst>
              <a:ext uri="{FF2B5EF4-FFF2-40B4-BE49-F238E27FC236}">
                <a16:creationId xmlns:a16="http://schemas.microsoft.com/office/drawing/2014/main" id="{F5DEE040-60CB-E146-8499-85728B5C32A5}"/>
              </a:ext>
            </a:extLst>
          </p:cNvPr>
          <p:cNvSpPr txBox="1"/>
          <p:nvPr/>
        </p:nvSpPr>
        <p:spPr>
          <a:xfrm>
            <a:off x="3000024" y="4238990"/>
            <a:ext cx="573384" cy="492443"/>
          </a:xfrm>
          <a:prstGeom prst="rect">
            <a:avLst/>
          </a:prstGeom>
          <a:noFill/>
        </p:spPr>
        <p:txBody>
          <a:bodyPr wrap="square" lIns="0" tIns="0" rIns="0" bIns="0" rtlCol="0">
            <a:spAutoFit/>
          </a:bodyPr>
          <a:lstStyle/>
          <a:p>
            <a:pPr algn="r"/>
            <a:r>
              <a:rPr lang="en-US" sz="3200" b="1" dirty="0">
                <a:ln w="12700" cap="rnd">
                  <a:solidFill>
                    <a:schemeClr val="bg1"/>
                  </a:solidFill>
                </a:ln>
                <a:noFill/>
                <a:latin typeface="DINPro" panose="02000503030000020004" pitchFamily="2" charset="0"/>
                <a:cs typeface="Calibri Light" panose="020F0302020204030204" pitchFamily="34" charset="0"/>
              </a:rPr>
              <a:t>3</a:t>
            </a:r>
          </a:p>
        </p:txBody>
      </p:sp>
    </p:spTree>
    <p:extLst>
      <p:ext uri="{BB962C8B-B14F-4D97-AF65-F5344CB8AC3E}">
        <p14:creationId xmlns:p14="http://schemas.microsoft.com/office/powerpoint/2010/main" val="3093548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4DFAE0-7B46-FF44-B719-A81853DB75B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0"/>
            <a:ext cx="12191999" cy="6356349"/>
          </a:xfrm>
          <a:prstGeom prst="rect">
            <a:avLst/>
          </a:prstGeom>
        </p:spPr>
      </p:pic>
      <p:sp>
        <p:nvSpPr>
          <p:cNvPr id="18" name="Rectangle 17">
            <a:extLst>
              <a:ext uri="{FF2B5EF4-FFF2-40B4-BE49-F238E27FC236}">
                <a16:creationId xmlns:a16="http://schemas.microsoft.com/office/drawing/2014/main" id="{278E855F-271B-C545-9503-D78194295C47}"/>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32</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4803C52-75D7-CF4F-B574-650D48442DE7}"/>
              </a:ext>
            </a:extLst>
          </p:cNvPr>
          <p:cNvSpPr txBox="1"/>
          <p:nvPr/>
        </p:nvSpPr>
        <p:spPr>
          <a:xfrm>
            <a:off x="5640974" y="2536453"/>
            <a:ext cx="5338452" cy="1128514"/>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CLIENT</a:t>
            </a:r>
          </a:p>
          <a:p>
            <a:pPr>
              <a:lnSpc>
                <a:spcPts val="4380"/>
              </a:lnSpc>
            </a:pPr>
            <a:r>
              <a:rPr lang="en-US" sz="4400" dirty="0">
                <a:solidFill>
                  <a:schemeClr val="bg1"/>
                </a:solidFill>
                <a:latin typeface="Cambria" panose="02040503050406030204" pitchFamily="18" charset="0"/>
                <a:cs typeface="Calibri Light" panose="020F0302020204030204" pitchFamily="34" charset="0"/>
              </a:rPr>
              <a:t>RECOMMENDATIONS</a:t>
            </a:r>
          </a:p>
        </p:txBody>
      </p:sp>
      <p:pic>
        <p:nvPicPr>
          <p:cNvPr id="6" name="Graphic 5">
            <a:extLst>
              <a:ext uri="{FF2B5EF4-FFF2-40B4-BE49-F238E27FC236}">
                <a16:creationId xmlns:a16="http://schemas.microsoft.com/office/drawing/2014/main" id="{8D4B6AFE-4AA8-A64A-876A-F211F497BA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5620" y="2110754"/>
            <a:ext cx="1936870" cy="1979912"/>
          </a:xfrm>
          <a:prstGeom prst="rect">
            <a:avLst/>
          </a:prstGeom>
        </p:spPr>
      </p:pic>
    </p:spTree>
    <p:extLst>
      <p:ext uri="{BB962C8B-B14F-4D97-AF65-F5344CB8AC3E}">
        <p14:creationId xmlns:p14="http://schemas.microsoft.com/office/powerpoint/2010/main" val="442431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20E5AAE-3F34-944A-B602-E2A2C3E4B624}"/>
              </a:ext>
            </a:extLst>
          </p:cNvPr>
          <p:cNvSpPr txBox="1"/>
          <p:nvPr/>
        </p:nvSpPr>
        <p:spPr>
          <a:xfrm>
            <a:off x="811341" y="1116207"/>
            <a:ext cx="5606600" cy="4001095"/>
          </a:xfrm>
          <a:prstGeom prst="rect">
            <a:avLst/>
          </a:prstGeom>
          <a:noFill/>
        </p:spPr>
        <p:txBody>
          <a:bodyPr wrap="square" lIns="0" tIns="0" rIns="0" bIns="0" numCol="1" spcCol="914400" rtlCol="0">
            <a:spAutoFit/>
          </a:bodyPr>
          <a:lstStyle/>
          <a:p>
            <a:pPr>
              <a:lnSpc>
                <a:spcPts val="1240"/>
              </a:lnSpc>
            </a:pPr>
            <a:r>
              <a:rPr lang="en-US" sz="1200" dirty="0">
                <a:solidFill>
                  <a:schemeClr val="accent1"/>
                </a:solidFill>
                <a:latin typeface="DINPro Medium" panose="02000503030000020004" pitchFamily="2" charset="0"/>
              </a:rPr>
              <a:t>STAFFING AND VENDOR MANAGEMENT</a:t>
            </a:r>
          </a:p>
          <a:p>
            <a:pPr>
              <a:lnSpc>
                <a:spcPts val="1240"/>
              </a:lnSpc>
            </a:pPr>
            <a:endParaRPr lang="en-US" sz="1600" dirty="0">
              <a:solidFill>
                <a:schemeClr val="accent1"/>
              </a:solidFill>
              <a:latin typeface="DINPro Medium" panose="02000503030000020004"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Akridge takes each employee’s temperature and ask them to self-certify that they are free of symptoms. We highly recommend that you consider a policy to take staff temperatures upon entering your suite. These policies are most effective when all Clients within a building enact them for their employees. </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Strictly enforce health policies with all employees and vendors.</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Limit contractor work to essential only.</a:t>
            </a:r>
          </a:p>
          <a:p>
            <a:pPr>
              <a:lnSpc>
                <a:spcPts val="1240"/>
              </a:lnSpc>
            </a:pPr>
            <a:endParaRPr lang="en-US" sz="1200" dirty="0">
              <a:solidFill>
                <a:schemeClr val="accent1"/>
              </a:solidFill>
              <a:latin typeface="DINPro Medium" panose="02000503030000020004" pitchFamily="2" charset="0"/>
            </a:endParaRPr>
          </a:p>
          <a:p>
            <a:pPr>
              <a:lnSpc>
                <a:spcPts val="1240"/>
              </a:lnSpc>
            </a:pPr>
            <a:endParaRPr lang="en-US" sz="1200" dirty="0">
              <a:solidFill>
                <a:schemeClr val="accent1"/>
              </a:solidFill>
              <a:latin typeface="DINPro Medium" panose="02000503030000020004" pitchFamily="2" charset="0"/>
            </a:endParaRPr>
          </a:p>
          <a:p>
            <a:pPr>
              <a:lnSpc>
                <a:spcPts val="1240"/>
              </a:lnSpc>
            </a:pPr>
            <a:r>
              <a:rPr lang="en-US" sz="1200" dirty="0">
                <a:solidFill>
                  <a:schemeClr val="accent1"/>
                </a:solidFill>
                <a:latin typeface="DINPro Medium" panose="02000503030000020004" pitchFamily="2" charset="0"/>
              </a:rPr>
              <a:t>ARCHITECTURAL</a:t>
            </a:r>
          </a:p>
          <a:p>
            <a:pPr>
              <a:lnSpc>
                <a:spcPts val="1240"/>
              </a:lnSpc>
            </a:pPr>
            <a:endParaRPr lang="en-US" sz="1200" dirty="0">
              <a:solidFill>
                <a:schemeClr val="accent1"/>
              </a:solidFill>
              <a:latin typeface="DINPro Medium" panose="02000503030000020004"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Install an acrylic separator at reception.</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Engage with an architect or furniture consultant to change open work areas.</a:t>
            </a:r>
          </a:p>
          <a:p>
            <a:pPr>
              <a:lnSpc>
                <a:spcPts val="1240"/>
              </a:lnSpc>
            </a:pPr>
            <a:endParaRPr lang="en-US" sz="1050" dirty="0">
              <a:solidFill>
                <a:schemeClr val="tx2"/>
              </a:solidFill>
              <a:latin typeface="DINPro Light" panose="02000504040000020003" pitchFamily="2" charset="0"/>
            </a:endParaRPr>
          </a:p>
          <a:p>
            <a:pPr>
              <a:lnSpc>
                <a:spcPts val="1240"/>
              </a:lnSpc>
            </a:pPr>
            <a:r>
              <a:rPr lang="en-US" sz="1050" dirty="0">
                <a:solidFill>
                  <a:schemeClr val="tx2"/>
                </a:solidFill>
                <a:latin typeface="DINPro Light" panose="02000504040000020003" pitchFamily="2" charset="0"/>
              </a:rPr>
              <a:t> </a:t>
            </a:r>
          </a:p>
          <a:p>
            <a:pPr>
              <a:lnSpc>
                <a:spcPts val="1240"/>
              </a:lnSpc>
            </a:pPr>
            <a:r>
              <a:rPr lang="en-US" sz="1200" dirty="0">
                <a:solidFill>
                  <a:schemeClr val="accent1"/>
                </a:solidFill>
                <a:latin typeface="DINPro Medium" panose="02000503030000020004" pitchFamily="2" charset="0"/>
              </a:rPr>
              <a:t>CLEANING</a:t>
            </a:r>
          </a:p>
          <a:p>
            <a:pPr>
              <a:lnSpc>
                <a:spcPts val="1240"/>
              </a:lnSpc>
            </a:pPr>
            <a:endParaRPr lang="en-US" sz="1200" dirty="0">
              <a:solidFill>
                <a:schemeClr val="accent1"/>
              </a:solidFill>
              <a:latin typeface="DINPro Medium" panose="02000503030000020004"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Provide guidance to staff to disinfect their work areas including office doors and light switches.</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The building cleaners deep clean the common areas but do not disinfect inside Client suites except high-touch surfaces.</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Procure and install supplies to support good hygiene and cleaning practices.</a:t>
            </a: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37</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144260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01418" y="2043150"/>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E8959FC-711F-FE48-9DB6-21B5F1FDD4CA}"/>
              </a:ext>
            </a:extLst>
          </p:cNvPr>
          <p:cNvSpPr/>
          <p:nvPr/>
        </p:nvSpPr>
        <p:spPr>
          <a:xfrm>
            <a:off x="601418" y="2353902"/>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53C33905-C437-EB4C-B6F3-A5C11E933ABB}"/>
              </a:ext>
            </a:extLst>
          </p:cNvPr>
          <p:cNvSpPr txBox="1">
            <a:spLocks/>
          </p:cNvSpPr>
          <p:nvPr/>
        </p:nvSpPr>
        <p:spPr>
          <a:xfrm>
            <a:off x="601418" y="289265"/>
            <a:ext cx="6026447" cy="425756"/>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CLIENT RECOMMENDATIONS</a:t>
            </a:r>
          </a:p>
        </p:txBody>
      </p:sp>
      <p:sp>
        <p:nvSpPr>
          <p:cNvPr id="28" name="Rectangle 27">
            <a:extLst>
              <a:ext uri="{FF2B5EF4-FFF2-40B4-BE49-F238E27FC236}">
                <a16:creationId xmlns:a16="http://schemas.microsoft.com/office/drawing/2014/main" id="{B9A7A28C-09FD-C540-8E81-043168EFB8CE}"/>
              </a:ext>
            </a:extLst>
          </p:cNvPr>
          <p:cNvSpPr/>
          <p:nvPr/>
        </p:nvSpPr>
        <p:spPr>
          <a:xfrm>
            <a:off x="608190" y="3115422"/>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C7AB1EF-C31C-3243-B935-5CEB2AE109B7}"/>
              </a:ext>
            </a:extLst>
          </p:cNvPr>
          <p:cNvSpPr/>
          <p:nvPr/>
        </p:nvSpPr>
        <p:spPr>
          <a:xfrm>
            <a:off x="609867" y="341362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9"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20" name="Picture 19">
              <a:extLst>
                <a:ext uri="{FF2B5EF4-FFF2-40B4-BE49-F238E27FC236}">
                  <a16:creationId xmlns:a16="http://schemas.microsoft.com/office/drawing/2014/main" id="{D019CC0D-88C9-1140-9D64-A66A27172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23" name="Rectangle 22">
            <a:extLst>
              <a:ext uri="{FF2B5EF4-FFF2-40B4-BE49-F238E27FC236}">
                <a16:creationId xmlns:a16="http://schemas.microsoft.com/office/drawing/2014/main" id="{3C7AB1EF-C31C-3243-B935-5CEB2AE109B7}"/>
              </a:ext>
            </a:extLst>
          </p:cNvPr>
          <p:cNvSpPr/>
          <p:nvPr/>
        </p:nvSpPr>
        <p:spPr>
          <a:xfrm>
            <a:off x="604950" y="4196963"/>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C7AB1EF-C31C-3243-B935-5CEB2AE109B7}"/>
              </a:ext>
            </a:extLst>
          </p:cNvPr>
          <p:cNvSpPr/>
          <p:nvPr/>
        </p:nvSpPr>
        <p:spPr>
          <a:xfrm>
            <a:off x="604950" y="449677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C7AB1EF-C31C-3243-B935-5CEB2AE109B7}"/>
              </a:ext>
            </a:extLst>
          </p:cNvPr>
          <p:cNvSpPr/>
          <p:nvPr/>
        </p:nvSpPr>
        <p:spPr>
          <a:xfrm>
            <a:off x="601418" y="4958483"/>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6619" t="-211" r="17687" b="211"/>
          <a:stretch/>
        </p:blipFill>
        <p:spPr>
          <a:xfrm>
            <a:off x="7663543" y="-14986"/>
            <a:ext cx="4528457" cy="6872986"/>
          </a:xfrm>
          <a:prstGeom prst="rect">
            <a:avLst/>
          </a:prstGeom>
        </p:spPr>
      </p:pic>
    </p:spTree>
    <p:extLst>
      <p:ext uri="{BB962C8B-B14F-4D97-AF65-F5344CB8AC3E}">
        <p14:creationId xmlns:p14="http://schemas.microsoft.com/office/powerpoint/2010/main" val="1212687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38</a:t>
            </a:r>
          </a:p>
        </p:txBody>
      </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5"/>
            <a:ext cx="6026447" cy="425756"/>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CLIENT RECOMMENDATIONS</a:t>
            </a:r>
          </a:p>
        </p:txBody>
      </p:sp>
      <p:sp>
        <p:nvSpPr>
          <p:cNvPr id="21" name="TextBox 20">
            <a:extLst>
              <a:ext uri="{FF2B5EF4-FFF2-40B4-BE49-F238E27FC236}">
                <a16:creationId xmlns:a16="http://schemas.microsoft.com/office/drawing/2014/main" id="{FD97CF3B-C252-694D-A3CD-2F052ED65C65}"/>
              </a:ext>
            </a:extLst>
          </p:cNvPr>
          <p:cNvSpPr txBox="1"/>
          <p:nvPr/>
        </p:nvSpPr>
        <p:spPr>
          <a:xfrm>
            <a:off x="787575" y="1114043"/>
            <a:ext cx="4751834" cy="2308324"/>
          </a:xfrm>
          <a:prstGeom prst="rect">
            <a:avLst/>
          </a:prstGeom>
          <a:noFill/>
        </p:spPr>
        <p:txBody>
          <a:bodyPr wrap="square" lIns="0" tIns="0" rIns="0" bIns="0" numCol="1" spcCol="914400" rtlCol="0">
            <a:spAutoFit/>
          </a:bodyPr>
          <a:lstStyle/>
          <a:p>
            <a:pPr>
              <a:lnSpc>
                <a:spcPts val="1240"/>
              </a:lnSpc>
            </a:pPr>
            <a:r>
              <a:rPr lang="en-US" sz="1200" dirty="0">
                <a:solidFill>
                  <a:schemeClr val="accent1"/>
                </a:solidFill>
                <a:latin typeface="DINPro Medium" panose="02000503030000020004" pitchFamily="2" charset="0"/>
              </a:rPr>
              <a:t>MEETING SPACES</a:t>
            </a:r>
          </a:p>
          <a:p>
            <a:pPr>
              <a:lnSpc>
                <a:spcPts val="1240"/>
              </a:lnSpc>
            </a:pPr>
            <a:endParaRPr lang="en-US" sz="1050" dirty="0">
              <a:solidFill>
                <a:schemeClr val="accent1"/>
              </a:solidFill>
              <a:latin typeface="DINPro Medium" panose="02000503030000020004"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Establish policies for meeting spaces and common areas. </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endParaRPr lang="en-US" sz="1200" dirty="0">
              <a:solidFill>
                <a:schemeClr val="tx2"/>
              </a:solidFill>
              <a:latin typeface="DINPro Light" panose="02000504040000020003" pitchFamily="2" charset="0"/>
            </a:endParaRPr>
          </a:p>
          <a:p>
            <a:pPr>
              <a:lnSpc>
                <a:spcPts val="1240"/>
              </a:lnSpc>
            </a:pPr>
            <a:r>
              <a:rPr lang="en-US" sz="1200" dirty="0">
                <a:solidFill>
                  <a:schemeClr val="accent1"/>
                </a:solidFill>
                <a:latin typeface="DINPro Medium" panose="02000503030000020004" pitchFamily="2" charset="0"/>
              </a:rPr>
              <a:t>ADMINISTRATIVE</a:t>
            </a:r>
          </a:p>
          <a:p>
            <a:pPr>
              <a:lnSpc>
                <a:spcPts val="1240"/>
              </a:lnSpc>
            </a:pPr>
            <a:endParaRPr lang="en-US" sz="1600" dirty="0">
              <a:solidFill>
                <a:schemeClr val="tx1">
                  <a:lumMod val="65000"/>
                  <a:lumOff val="35000"/>
                </a:schemeClr>
              </a:solidFill>
              <a:latin typeface="DINPro Medium" panose="02000503030000020004"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Update visitor policies</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Consider establishing a reservation system.</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Consider rules regarding use of kitchen.</a:t>
            </a:r>
          </a:p>
          <a:p>
            <a:pPr>
              <a:lnSpc>
                <a:spcPts val="1240"/>
              </a:lnSpc>
            </a:pPr>
            <a:endParaRPr lang="en-US" sz="1050" dirty="0">
              <a:solidFill>
                <a:schemeClr val="tx1">
                  <a:lumMod val="65000"/>
                  <a:lumOff val="35000"/>
                </a:schemeClr>
              </a:solidFill>
              <a:latin typeface="DINPro Light" panose="02000504040000020003" pitchFamily="2" charset="0"/>
            </a:endParaRPr>
          </a:p>
          <a:p>
            <a:pPr>
              <a:lnSpc>
                <a:spcPts val="1240"/>
              </a:lnSpc>
            </a:pPr>
            <a:r>
              <a:rPr lang="en-US" sz="1050" dirty="0">
                <a:solidFill>
                  <a:schemeClr val="tx1">
                    <a:lumMod val="65000"/>
                    <a:lumOff val="35000"/>
                  </a:schemeClr>
                </a:solidFill>
                <a:latin typeface="DINPro Light" panose="02000504040000020003" pitchFamily="2" charset="0"/>
              </a:rPr>
              <a:t>Consider hiring a certified industrial hygienist to perform a health sampling of your space</a:t>
            </a:r>
            <a:r>
              <a:rPr lang="en-US" sz="1200" dirty="0">
                <a:solidFill>
                  <a:schemeClr val="tx1">
                    <a:lumMod val="65000"/>
                    <a:lumOff val="35000"/>
                  </a:schemeClr>
                </a:solidFill>
                <a:latin typeface="DINPro Light" panose="02000504040000020003" pitchFamily="2" charset="0"/>
              </a:rPr>
              <a:t>.</a:t>
            </a:r>
          </a:p>
        </p:txBody>
      </p:sp>
      <p:sp>
        <p:nvSpPr>
          <p:cNvPr id="23" name="Rectangle 22">
            <a:extLst>
              <a:ext uri="{FF2B5EF4-FFF2-40B4-BE49-F238E27FC236}">
                <a16:creationId xmlns:a16="http://schemas.microsoft.com/office/drawing/2014/main" id="{5E7C5D7C-5ED5-D841-AA10-46D08436E254}"/>
              </a:ext>
            </a:extLst>
          </p:cNvPr>
          <p:cNvSpPr/>
          <p:nvPr/>
        </p:nvSpPr>
        <p:spPr>
          <a:xfrm>
            <a:off x="601418" y="1442607"/>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41470D-7CA1-7946-A658-AC261123D862}"/>
              </a:ext>
            </a:extLst>
          </p:cNvPr>
          <p:cNvSpPr/>
          <p:nvPr/>
        </p:nvSpPr>
        <p:spPr>
          <a:xfrm>
            <a:off x="604950" y="237895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F16B124-26F1-1C4A-AE1A-1BD97D08DD19}"/>
              </a:ext>
            </a:extLst>
          </p:cNvPr>
          <p:cNvSpPr/>
          <p:nvPr/>
        </p:nvSpPr>
        <p:spPr>
          <a:xfrm>
            <a:off x="604950" y="268638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CAEA3C-9EB8-7849-9EA5-959A047BBF97}"/>
              </a:ext>
            </a:extLst>
          </p:cNvPr>
          <p:cNvSpPr/>
          <p:nvPr/>
        </p:nvSpPr>
        <p:spPr>
          <a:xfrm>
            <a:off x="604950" y="298858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CAEA3C-9EB8-7849-9EA5-959A047BBF97}"/>
              </a:ext>
            </a:extLst>
          </p:cNvPr>
          <p:cNvSpPr/>
          <p:nvPr/>
        </p:nvSpPr>
        <p:spPr>
          <a:xfrm>
            <a:off x="601418" y="3311746"/>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22"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24" name="Picture 23">
              <a:extLst>
                <a:ext uri="{FF2B5EF4-FFF2-40B4-BE49-F238E27FC236}">
                  <a16:creationId xmlns:a16="http://schemas.microsoft.com/office/drawing/2014/main" id="{D019CC0D-88C9-1140-9D64-A66A27172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7972" t="-212" r="28191" b="212"/>
          <a:stretch/>
        </p:blipFill>
        <p:spPr>
          <a:xfrm>
            <a:off x="7678057" y="-1"/>
            <a:ext cx="4513943" cy="6858001"/>
          </a:xfrm>
          <a:prstGeom prst="rect">
            <a:avLst/>
          </a:prstGeom>
        </p:spPr>
      </p:pic>
    </p:spTree>
    <p:extLst>
      <p:ext uri="{BB962C8B-B14F-4D97-AF65-F5344CB8AC3E}">
        <p14:creationId xmlns:p14="http://schemas.microsoft.com/office/powerpoint/2010/main" val="1113334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12591A-0F3E-3C45-A25E-2ED0D8A30DC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0"/>
            <a:ext cx="12192000" cy="6356349"/>
          </a:xfrm>
          <a:prstGeom prst="rect">
            <a:avLst/>
          </a:prstGeom>
        </p:spPr>
      </p:pic>
      <p:sp>
        <p:nvSpPr>
          <p:cNvPr id="18" name="Rectangle 17">
            <a:extLst>
              <a:ext uri="{FF2B5EF4-FFF2-40B4-BE49-F238E27FC236}">
                <a16:creationId xmlns:a16="http://schemas.microsoft.com/office/drawing/2014/main" id="{278E855F-271B-C545-9503-D78194295C47}"/>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35</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16037" y="2818581"/>
            <a:ext cx="4596330" cy="564257"/>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RESOURCES</a:t>
            </a:r>
          </a:p>
        </p:txBody>
      </p:sp>
      <p:pic>
        <p:nvPicPr>
          <p:cNvPr id="4" name="Graphic 3">
            <a:extLst>
              <a:ext uri="{FF2B5EF4-FFF2-40B4-BE49-F238E27FC236}">
                <a16:creationId xmlns:a16="http://schemas.microsoft.com/office/drawing/2014/main" id="{FA7D5AFF-436A-844F-B348-17D7659FF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0281" y="2191439"/>
            <a:ext cx="1793637" cy="1833496"/>
          </a:xfrm>
          <a:prstGeom prst="rect">
            <a:avLst/>
          </a:prstGeom>
        </p:spPr>
      </p:pic>
    </p:spTree>
    <p:extLst>
      <p:ext uri="{BB962C8B-B14F-4D97-AF65-F5344CB8AC3E}">
        <p14:creationId xmlns:p14="http://schemas.microsoft.com/office/powerpoint/2010/main" val="4006933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594A98-32B6-904D-838D-4703A5EE21F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9" y="0"/>
            <a:ext cx="4524571" cy="6858000"/>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0949" y="833193"/>
            <a:ext cx="5695478" cy="3590727"/>
          </a:xfrm>
          <a:prstGeom prst="rect">
            <a:avLst/>
          </a:prstGeom>
          <a:noFill/>
        </p:spPr>
        <p:txBody>
          <a:bodyPr wrap="square" lIns="0" tIns="0" rIns="0" bIns="0" numCol="1" spcCol="914400" rtlCol="0">
            <a:spAutoFit/>
          </a:bodyPr>
          <a:lstStyle/>
          <a:p>
            <a:pPr>
              <a:lnSpc>
                <a:spcPts val="1440"/>
              </a:lnSpc>
            </a:pPr>
            <a:r>
              <a:rPr lang="en-US" sz="1050" dirty="0">
                <a:solidFill>
                  <a:schemeClr val="tx2"/>
                </a:solidFill>
                <a:latin typeface="DINPro Light" panose="02000504040000020003" pitchFamily="2" charset="0"/>
              </a:rPr>
              <a:t>As you prepare your reentry plan, you may consider having your space evaluated by an architect. We can provide the names of trusted architects to you. One recommendation is as follows:</a:t>
            </a:r>
          </a:p>
          <a:p>
            <a:pPr lvl="1">
              <a:lnSpc>
                <a:spcPts val="1440"/>
              </a:lnSpc>
            </a:pPr>
            <a:r>
              <a:rPr lang="en-US" sz="1050" dirty="0">
                <a:solidFill>
                  <a:schemeClr val="tx2"/>
                </a:solidFill>
                <a:latin typeface="DINPro Light" panose="02000504040000020003" pitchFamily="2" charset="0"/>
              </a:rPr>
              <a:t>Ania Leeson</a:t>
            </a:r>
          </a:p>
          <a:p>
            <a:pPr lvl="1">
              <a:lnSpc>
                <a:spcPts val="1440"/>
              </a:lnSpc>
            </a:pPr>
            <a:r>
              <a:rPr lang="en-US" sz="1050" dirty="0">
                <a:solidFill>
                  <a:schemeClr val="tx2"/>
                </a:solidFill>
                <a:latin typeface="DINPro Light" panose="02000504040000020003" pitchFamily="2" charset="0"/>
              </a:rPr>
              <a:t>OTJ Architects</a:t>
            </a:r>
          </a:p>
          <a:p>
            <a:pPr lvl="1">
              <a:lnSpc>
                <a:spcPts val="1440"/>
              </a:lnSpc>
            </a:pPr>
            <a:r>
              <a:rPr lang="en-US" sz="1050" dirty="0">
                <a:solidFill>
                  <a:schemeClr val="tx2"/>
                </a:solidFill>
                <a:latin typeface="DINPro Light" panose="02000504040000020003" pitchFamily="2" charset="0"/>
                <a:hlinkClick r:id="rId4"/>
              </a:rPr>
              <a:t>aleeson@otj.com</a:t>
            </a:r>
            <a:endParaRPr lang="en-US" sz="1050" dirty="0">
              <a:solidFill>
                <a:schemeClr val="tx2"/>
              </a:solidFill>
              <a:latin typeface="DINPro Light" panose="02000504040000020003" pitchFamily="2" charset="0"/>
            </a:endParaRPr>
          </a:p>
          <a:p>
            <a:pPr lvl="1">
              <a:lnSpc>
                <a:spcPts val="1440"/>
              </a:lnSpc>
            </a:pPr>
            <a:r>
              <a:rPr lang="en-US" sz="1050" dirty="0">
                <a:solidFill>
                  <a:schemeClr val="tx2"/>
                </a:solidFill>
                <a:latin typeface="DINPro Light" panose="02000504040000020003" pitchFamily="2" charset="0"/>
              </a:rPr>
              <a:t>202.621.1353 </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dirty="0">
                <a:solidFill>
                  <a:schemeClr val="tx2"/>
                </a:solidFill>
                <a:latin typeface="DINPro Light" panose="02000504040000020003" pitchFamily="2" charset="0"/>
              </a:rPr>
              <a:t>We are happy to provide resources for social distancing signage within your space. One signage recommendation is as follows:</a:t>
            </a:r>
          </a:p>
          <a:p>
            <a:pPr lvl="1">
              <a:lnSpc>
                <a:spcPts val="1440"/>
              </a:lnSpc>
            </a:pPr>
            <a:r>
              <a:rPr lang="en-US" sz="1050" dirty="0">
                <a:solidFill>
                  <a:schemeClr val="tx2"/>
                </a:solidFill>
                <a:latin typeface="DINPro Light" panose="02000504040000020003" pitchFamily="2" charset="0"/>
              </a:rPr>
              <a:t>Guy </a:t>
            </a:r>
            <a:r>
              <a:rPr lang="en-US" sz="1050" dirty="0" err="1">
                <a:solidFill>
                  <a:schemeClr val="tx2"/>
                </a:solidFill>
                <a:latin typeface="DINPro Light" panose="02000504040000020003" pitchFamily="2" charset="0"/>
              </a:rPr>
              <a:t>Brami</a:t>
            </a:r>
            <a:endParaRPr lang="en-US" sz="1050" dirty="0">
              <a:solidFill>
                <a:schemeClr val="tx2"/>
              </a:solidFill>
              <a:latin typeface="DINPro Light" panose="02000504040000020003" pitchFamily="2" charset="0"/>
            </a:endParaRPr>
          </a:p>
          <a:p>
            <a:pPr lvl="1">
              <a:lnSpc>
                <a:spcPts val="1440"/>
              </a:lnSpc>
            </a:pPr>
            <a:r>
              <a:rPr lang="en-US" sz="1050" dirty="0" err="1">
                <a:solidFill>
                  <a:schemeClr val="tx2"/>
                </a:solidFill>
                <a:latin typeface="DINPro Light" panose="02000504040000020003" pitchFamily="2" charset="0"/>
              </a:rPr>
              <a:t>Gelberg</a:t>
            </a:r>
            <a:r>
              <a:rPr lang="en-US" sz="1050" dirty="0">
                <a:solidFill>
                  <a:schemeClr val="tx2"/>
                </a:solidFill>
                <a:latin typeface="DINPro Light" panose="02000504040000020003" pitchFamily="2" charset="0"/>
              </a:rPr>
              <a:t> Signs</a:t>
            </a:r>
          </a:p>
          <a:p>
            <a:pPr lvl="1">
              <a:lnSpc>
                <a:spcPts val="1440"/>
              </a:lnSpc>
            </a:pPr>
            <a:r>
              <a:rPr lang="en-US" sz="1050" dirty="0">
                <a:solidFill>
                  <a:schemeClr val="tx2"/>
                </a:solidFill>
                <a:latin typeface="DINPro Light" panose="02000504040000020003" pitchFamily="2" charset="0"/>
                <a:hlinkClick r:id="rId5"/>
              </a:rPr>
              <a:t>guy@gelbergsigns.com</a:t>
            </a:r>
            <a:r>
              <a:rPr lang="en-US" sz="1050" dirty="0">
                <a:solidFill>
                  <a:schemeClr val="tx2"/>
                </a:solidFill>
                <a:latin typeface="DINPro Light" panose="02000504040000020003" pitchFamily="2" charset="0"/>
              </a:rPr>
              <a:t> </a:t>
            </a:r>
          </a:p>
          <a:p>
            <a:pPr lvl="1">
              <a:lnSpc>
                <a:spcPts val="1440"/>
              </a:lnSpc>
            </a:pPr>
            <a:r>
              <a:rPr lang="en-US" sz="1050" dirty="0">
                <a:solidFill>
                  <a:schemeClr val="tx2"/>
                </a:solidFill>
                <a:latin typeface="DINPro Light" panose="02000504040000020003" pitchFamily="2" charset="0"/>
              </a:rPr>
              <a:t>202.882.7733 x222</a:t>
            </a:r>
          </a:p>
          <a:p>
            <a:pPr>
              <a:lnSpc>
                <a:spcPts val="1440"/>
              </a:lnSpc>
            </a:pPr>
            <a:endParaRPr lang="en-US" sz="1050" dirty="0">
              <a:solidFill>
                <a:schemeClr val="tx2"/>
              </a:solidFill>
              <a:latin typeface="DINPro Light" panose="02000504040000020003" pitchFamily="2" charset="0"/>
            </a:endParaRPr>
          </a:p>
          <a:p>
            <a:pPr>
              <a:lnSpc>
                <a:spcPts val="1440"/>
              </a:lnSpc>
            </a:pPr>
            <a:r>
              <a:rPr lang="en-US" sz="1050" dirty="0">
                <a:solidFill>
                  <a:schemeClr val="tx2"/>
                </a:solidFill>
                <a:latin typeface="DINPro Light" panose="02000504040000020003" pitchFamily="2" charset="0"/>
              </a:rPr>
              <a:t>The following group has been most helpful with </a:t>
            </a:r>
            <a:r>
              <a:rPr lang="en-US" sz="1050" dirty="0" err="1">
                <a:solidFill>
                  <a:schemeClr val="tx2"/>
                </a:solidFill>
                <a:latin typeface="DINPro Light" panose="02000504040000020003" pitchFamily="2" charset="0"/>
              </a:rPr>
              <a:t>plexiglass</a:t>
            </a:r>
            <a:r>
              <a:rPr lang="en-US" sz="1050" dirty="0">
                <a:solidFill>
                  <a:schemeClr val="tx2"/>
                </a:solidFill>
                <a:latin typeface="DINPro Light" panose="02000504040000020003" pitchFamily="2" charset="0"/>
              </a:rPr>
              <a:t> installations: </a:t>
            </a:r>
          </a:p>
          <a:p>
            <a:pPr lvl="1">
              <a:lnSpc>
                <a:spcPts val="1440"/>
              </a:lnSpc>
            </a:pPr>
            <a:r>
              <a:rPr lang="en-US" sz="1050" dirty="0" err="1">
                <a:solidFill>
                  <a:schemeClr val="tx2"/>
                </a:solidFill>
                <a:latin typeface="DINPro Light" panose="02000504040000020003" pitchFamily="2" charset="0"/>
              </a:rPr>
              <a:t>Agam</a:t>
            </a:r>
            <a:r>
              <a:rPr lang="en-US" sz="1050" dirty="0">
                <a:solidFill>
                  <a:schemeClr val="tx2"/>
                </a:solidFill>
                <a:latin typeface="DINPro Light" panose="02000504040000020003" pitchFamily="2" charset="0"/>
              </a:rPr>
              <a:t> Group</a:t>
            </a:r>
          </a:p>
          <a:p>
            <a:pPr lvl="1">
              <a:lnSpc>
                <a:spcPts val="1440"/>
              </a:lnSpc>
            </a:pPr>
            <a:r>
              <a:rPr lang="en-US" sz="1050" dirty="0">
                <a:solidFill>
                  <a:schemeClr val="tx2"/>
                </a:solidFill>
                <a:latin typeface="DINPro Light" panose="02000504040000020003" pitchFamily="2" charset="0"/>
              </a:rPr>
              <a:t>Kayla </a:t>
            </a:r>
            <a:r>
              <a:rPr lang="en-US" sz="1050" dirty="0" err="1">
                <a:solidFill>
                  <a:schemeClr val="tx2"/>
                </a:solidFill>
                <a:latin typeface="DINPro Light" panose="02000504040000020003" pitchFamily="2" charset="0"/>
              </a:rPr>
              <a:t>Gott</a:t>
            </a:r>
            <a:endParaRPr lang="en-US" sz="1050" dirty="0">
              <a:solidFill>
                <a:schemeClr val="tx2"/>
              </a:solidFill>
              <a:latin typeface="DINPro Light" panose="02000504040000020003" pitchFamily="2" charset="0"/>
            </a:endParaRPr>
          </a:p>
          <a:p>
            <a:pPr lvl="1">
              <a:lnSpc>
                <a:spcPts val="1440"/>
              </a:lnSpc>
            </a:pPr>
            <a:r>
              <a:rPr lang="en-US" sz="1050" dirty="0">
                <a:solidFill>
                  <a:schemeClr val="tx2"/>
                </a:solidFill>
                <a:latin typeface="DINPro Light" panose="02000504040000020003" pitchFamily="2" charset="0"/>
                <a:hlinkClick r:id="rId6"/>
              </a:rPr>
              <a:t>kgott@agam.com</a:t>
            </a:r>
            <a:r>
              <a:rPr lang="en-US" sz="1050" dirty="0">
                <a:solidFill>
                  <a:schemeClr val="tx2"/>
                </a:solidFill>
                <a:latin typeface="DINPro Light" panose="02000504040000020003" pitchFamily="2" charset="0"/>
              </a:rPr>
              <a:t> </a:t>
            </a:r>
          </a:p>
          <a:p>
            <a:pPr lvl="1">
              <a:lnSpc>
                <a:spcPts val="1440"/>
              </a:lnSpc>
            </a:pPr>
            <a:r>
              <a:rPr lang="en-US" sz="1050" dirty="0">
                <a:solidFill>
                  <a:schemeClr val="tx2"/>
                </a:solidFill>
                <a:latin typeface="DINPro Light" panose="02000504040000020003" pitchFamily="2" charset="0"/>
              </a:rPr>
              <a:t>443.459.5608</a:t>
            </a:r>
          </a:p>
          <a:p>
            <a:pPr>
              <a:lnSpc>
                <a:spcPts val="1440"/>
              </a:lnSpc>
            </a:pPr>
            <a:endParaRPr lang="en-US" sz="1050" dirty="0">
              <a:solidFill>
                <a:schemeClr val="tx2"/>
              </a:solidFill>
              <a:latin typeface="DINPro Light" panose="02000504040000020003" pitchFamily="2" charset="0"/>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36</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9" y="289264"/>
            <a:ext cx="5494582" cy="41200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RESOURCES</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88591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601418" y="2125589"/>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89F43B-F95D-454D-A304-0D8B93B0525F}"/>
              </a:ext>
            </a:extLst>
          </p:cNvPr>
          <p:cNvSpPr/>
          <p:nvPr/>
        </p:nvSpPr>
        <p:spPr>
          <a:xfrm>
            <a:off x="606728" y="336085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176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3DE04B0-56DC-F841-9C36-2EE003EF719D}"/>
              </a:ext>
            </a:extLst>
          </p:cNvPr>
          <p:cNvSpPr/>
          <p:nvPr/>
        </p:nvSpPr>
        <p:spPr>
          <a:xfrm>
            <a:off x="-1" y="0"/>
            <a:ext cx="12192001" cy="635635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F3F49D9-393E-654B-9743-19B7143F66A4}"/>
              </a:ext>
            </a:extLst>
          </p:cNvPr>
          <p:cNvSpPr>
            <a:spLocks noGrp="1"/>
          </p:cNvSpPr>
          <p:nvPr>
            <p:ph type="sldNum" sz="quarter" idx="4294967295"/>
          </p:nvPr>
        </p:nvSpPr>
        <p:spPr>
          <a:xfrm>
            <a:off x="11353800" y="6356350"/>
            <a:ext cx="685800" cy="365125"/>
          </a:xfrm>
          <a:prstGeom prst="rect">
            <a:avLst/>
          </a:prstGeom>
        </p:spPr>
        <p:txBody>
          <a:bodyPr/>
          <a:lstStyle/>
          <a:p>
            <a:r>
              <a:rPr lang="en-US" dirty="0"/>
              <a:t>37</a:t>
            </a:r>
          </a:p>
        </p:txBody>
      </p:sp>
      <p:grpSp>
        <p:nvGrpSpPr>
          <p:cNvPr id="52" name="Group 51">
            <a:extLst>
              <a:ext uri="{FF2B5EF4-FFF2-40B4-BE49-F238E27FC236}">
                <a16:creationId xmlns:a16="http://schemas.microsoft.com/office/drawing/2014/main" id="{67AB6B61-6712-3A4D-9A20-FA9523BB01B5}"/>
              </a:ext>
            </a:extLst>
          </p:cNvPr>
          <p:cNvGrpSpPr/>
          <p:nvPr/>
        </p:nvGrpSpPr>
        <p:grpSpPr>
          <a:xfrm>
            <a:off x="152400" y="6514231"/>
            <a:ext cx="2923220" cy="215195"/>
            <a:chOff x="191985" y="6502733"/>
            <a:chExt cx="2923220" cy="215195"/>
          </a:xfrm>
        </p:grpSpPr>
        <p:sp>
          <p:nvSpPr>
            <p:cNvPr id="54" name="Slide Number Placeholder 11">
              <a:extLst>
                <a:ext uri="{FF2B5EF4-FFF2-40B4-BE49-F238E27FC236}">
                  <a16:creationId xmlns:a16="http://schemas.microsoft.com/office/drawing/2014/main" id="{98286FF4-50DA-464E-9087-004DD3CE0276}"/>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55" name="Picture 54">
              <a:extLst>
                <a:ext uri="{FF2B5EF4-FFF2-40B4-BE49-F238E27FC236}">
                  <a16:creationId xmlns:a16="http://schemas.microsoft.com/office/drawing/2014/main" id="{62A672E7-B827-FF45-9C8B-D747F0B1E7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7" name="TextBox 56">
            <a:extLst>
              <a:ext uri="{FF2B5EF4-FFF2-40B4-BE49-F238E27FC236}">
                <a16:creationId xmlns:a16="http://schemas.microsoft.com/office/drawing/2014/main" id="{E6FF7432-5F96-3F4B-ADAE-A138D0061203}"/>
              </a:ext>
            </a:extLst>
          </p:cNvPr>
          <p:cNvSpPr txBox="1"/>
          <p:nvPr/>
        </p:nvSpPr>
        <p:spPr>
          <a:xfrm>
            <a:off x="3084172" y="1185874"/>
            <a:ext cx="6023656" cy="948978"/>
          </a:xfrm>
          <a:prstGeom prst="rect">
            <a:avLst/>
          </a:prstGeom>
          <a:noFill/>
        </p:spPr>
        <p:txBody>
          <a:bodyPr wrap="square" lIns="0" tIns="0" rIns="0" bIns="0" rtlCol="0">
            <a:spAutoFit/>
          </a:bodyPr>
          <a:lstStyle/>
          <a:p>
            <a:pPr algn="ctr">
              <a:lnSpc>
                <a:spcPts val="3680"/>
              </a:lnSpc>
            </a:pPr>
            <a:r>
              <a:rPr lang="en-US" sz="3600" dirty="0">
                <a:solidFill>
                  <a:schemeClr val="bg1"/>
                </a:solidFill>
                <a:latin typeface="Cambria" panose="02040503050406030204" pitchFamily="18" charset="0"/>
                <a:cs typeface="Calibri Light" panose="020F0302020204030204" pitchFamily="34" charset="0"/>
              </a:rPr>
              <a:t>PROPERTY MANAGER INFORMATION</a:t>
            </a:r>
          </a:p>
        </p:txBody>
      </p:sp>
      <p:sp>
        <p:nvSpPr>
          <p:cNvPr id="8" name="TextBox 7">
            <a:extLst>
              <a:ext uri="{FF2B5EF4-FFF2-40B4-BE49-F238E27FC236}">
                <a16:creationId xmlns:a16="http://schemas.microsoft.com/office/drawing/2014/main" id="{5120425C-D958-964F-BDF3-B08B068D20B8}"/>
              </a:ext>
            </a:extLst>
          </p:cNvPr>
          <p:cNvSpPr txBox="1"/>
          <p:nvPr/>
        </p:nvSpPr>
        <p:spPr>
          <a:xfrm>
            <a:off x="2951651" y="2809278"/>
            <a:ext cx="1004124" cy="1655774"/>
          </a:xfrm>
          <a:prstGeom prst="rect">
            <a:avLst/>
          </a:prstGeom>
          <a:noFill/>
        </p:spPr>
        <p:txBody>
          <a:bodyPr wrap="square" lIns="0" tIns="0" rIns="0" bIns="0" rtlCol="0">
            <a:spAutoFit/>
          </a:bodyPr>
          <a:lstStyle/>
          <a:p>
            <a:pPr>
              <a:lnSpc>
                <a:spcPct val="200000"/>
              </a:lnSpc>
            </a:pPr>
            <a:r>
              <a:rPr lang="en-US" sz="1400" dirty="0">
                <a:solidFill>
                  <a:schemeClr val="bg1"/>
                </a:solidFill>
                <a:latin typeface="DINPro Light" panose="02000504040000020003" pitchFamily="2" charset="0"/>
                <a:cs typeface="Calibri Light" panose="020F0302020204030204" pitchFamily="34" charset="0"/>
              </a:rPr>
              <a:t>BUILDING:</a:t>
            </a:r>
          </a:p>
          <a:p>
            <a:pPr>
              <a:lnSpc>
                <a:spcPct val="200000"/>
              </a:lnSpc>
            </a:pPr>
            <a:r>
              <a:rPr lang="en-US" sz="1400" dirty="0">
                <a:solidFill>
                  <a:schemeClr val="bg1"/>
                </a:solidFill>
                <a:latin typeface="DINPro Light" panose="02000504040000020003" pitchFamily="2" charset="0"/>
                <a:cs typeface="Calibri Light" panose="020F0302020204030204" pitchFamily="34" charset="0"/>
              </a:rPr>
              <a:t>CONTACT: </a:t>
            </a:r>
          </a:p>
          <a:p>
            <a:pPr>
              <a:lnSpc>
                <a:spcPct val="200000"/>
              </a:lnSpc>
            </a:pPr>
            <a:r>
              <a:rPr lang="en-US" sz="1400" dirty="0">
                <a:solidFill>
                  <a:schemeClr val="bg1"/>
                </a:solidFill>
                <a:latin typeface="DINPro Light" panose="02000504040000020003" pitchFamily="2" charset="0"/>
                <a:cs typeface="Calibri Light" panose="020F0302020204030204" pitchFamily="34" charset="0"/>
              </a:rPr>
              <a:t>PHONE:</a:t>
            </a:r>
          </a:p>
          <a:p>
            <a:pPr>
              <a:lnSpc>
                <a:spcPct val="200000"/>
              </a:lnSpc>
            </a:pPr>
            <a:r>
              <a:rPr lang="en-US" sz="1400" dirty="0">
                <a:solidFill>
                  <a:schemeClr val="bg1"/>
                </a:solidFill>
                <a:latin typeface="DINPro Light" panose="02000504040000020003" pitchFamily="2" charset="0"/>
                <a:cs typeface="Calibri Light" panose="020F0302020204030204" pitchFamily="34" charset="0"/>
              </a:rPr>
              <a:t>EMAIL:</a:t>
            </a:r>
          </a:p>
        </p:txBody>
      </p:sp>
      <p:sp>
        <p:nvSpPr>
          <p:cNvPr id="3" name="Rectangle 2">
            <a:extLst>
              <a:ext uri="{FF2B5EF4-FFF2-40B4-BE49-F238E27FC236}">
                <a16:creationId xmlns:a16="http://schemas.microsoft.com/office/drawing/2014/main" id="{F50741FC-1FBB-4644-B4CE-2B6419AEF3CA}"/>
              </a:ext>
            </a:extLst>
          </p:cNvPr>
          <p:cNvSpPr/>
          <p:nvPr/>
        </p:nvSpPr>
        <p:spPr>
          <a:xfrm>
            <a:off x="3870410" y="2811382"/>
            <a:ext cx="5166799" cy="1754326"/>
          </a:xfrm>
          <a:prstGeom prst="rect">
            <a:avLst/>
          </a:prstGeom>
        </p:spPr>
        <p:txBody>
          <a:bodyPr wrap="square">
            <a:spAutoFit/>
          </a:bodyPr>
          <a:lstStyle/>
          <a:p>
            <a:pPr>
              <a:lnSpc>
                <a:spcPct val="150000"/>
              </a:lnSpc>
            </a:pPr>
            <a:r>
              <a:rPr lang="en-US" dirty="0">
                <a:solidFill>
                  <a:schemeClr val="bg1"/>
                </a:solidFill>
                <a:latin typeface="DINPro Light" panose="02000504040000020003" pitchFamily="2" charset="0"/>
                <a:cs typeface="Calibri Light" panose="020F0302020204030204" pitchFamily="34" charset="0"/>
              </a:rPr>
              <a:t>7550 Wisconsin</a:t>
            </a:r>
          </a:p>
          <a:p>
            <a:pPr>
              <a:lnSpc>
                <a:spcPct val="150000"/>
              </a:lnSpc>
            </a:pPr>
            <a:r>
              <a:rPr lang="en-US" dirty="0">
                <a:solidFill>
                  <a:schemeClr val="bg1"/>
                </a:solidFill>
                <a:latin typeface="DINPro Light" panose="02000504040000020003" pitchFamily="2" charset="0"/>
                <a:cs typeface="Calibri Light" panose="020F0302020204030204" pitchFamily="34" charset="0"/>
              </a:rPr>
              <a:t>Alex Kirby</a:t>
            </a:r>
          </a:p>
          <a:p>
            <a:pPr>
              <a:lnSpc>
                <a:spcPct val="150000"/>
              </a:lnSpc>
            </a:pPr>
            <a:r>
              <a:rPr lang="en-US" dirty="0">
                <a:solidFill>
                  <a:schemeClr val="bg1"/>
                </a:solidFill>
                <a:latin typeface="DINPro Light" panose="02000504040000020003" pitchFamily="2" charset="0"/>
                <a:cs typeface="Calibri Light" panose="020F0302020204030204" pitchFamily="34" charset="0"/>
              </a:rPr>
              <a:t>717.343.6048</a:t>
            </a:r>
          </a:p>
          <a:p>
            <a:pPr>
              <a:lnSpc>
                <a:spcPct val="150000"/>
              </a:lnSpc>
            </a:pPr>
            <a:r>
              <a:rPr lang="en-US" dirty="0">
                <a:solidFill>
                  <a:schemeClr val="bg1"/>
                </a:solidFill>
                <a:latin typeface="DINPro Light" panose="02000504040000020003" pitchFamily="2" charset="0"/>
                <a:cs typeface="Calibri Light" panose="020F0302020204030204" pitchFamily="34" charset="0"/>
              </a:rPr>
              <a:t>akirby@akridge.com</a:t>
            </a:r>
            <a:endParaRPr lang="en-US" dirty="0"/>
          </a:p>
        </p:txBody>
      </p:sp>
    </p:spTree>
    <p:extLst>
      <p:ext uri="{BB962C8B-B14F-4D97-AF65-F5344CB8AC3E}">
        <p14:creationId xmlns:p14="http://schemas.microsoft.com/office/powerpoint/2010/main" val="5615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3DE04B0-56DC-F841-9C36-2EE003EF719D}"/>
              </a:ext>
            </a:extLst>
          </p:cNvPr>
          <p:cNvSpPr/>
          <p:nvPr/>
        </p:nvSpPr>
        <p:spPr>
          <a:xfrm>
            <a:off x="-1" y="0"/>
            <a:ext cx="12192001" cy="635635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Slide Number Placeholder 1">
            <a:extLst>
              <a:ext uri="{FF2B5EF4-FFF2-40B4-BE49-F238E27FC236}">
                <a16:creationId xmlns:a16="http://schemas.microsoft.com/office/drawing/2014/main" id="{8F3F49D9-393E-654B-9743-19B7143F66A4}"/>
              </a:ext>
            </a:extLst>
          </p:cNvPr>
          <p:cNvSpPr>
            <a:spLocks noGrp="1"/>
          </p:cNvSpPr>
          <p:nvPr>
            <p:ph type="sldNum" sz="quarter" idx="4294967295"/>
          </p:nvPr>
        </p:nvSpPr>
        <p:spPr>
          <a:xfrm>
            <a:off x="11353800" y="6356350"/>
            <a:ext cx="685800" cy="365125"/>
          </a:xfrm>
          <a:prstGeom prst="rect">
            <a:avLst/>
          </a:prstGeom>
        </p:spPr>
        <p:txBody>
          <a:bodyPr/>
          <a:lstStyle/>
          <a:p>
            <a:r>
              <a:rPr lang="en-US" dirty="0"/>
              <a:t>38</a:t>
            </a:r>
          </a:p>
        </p:txBody>
      </p:sp>
      <p:grpSp>
        <p:nvGrpSpPr>
          <p:cNvPr id="52" name="Group 51">
            <a:extLst>
              <a:ext uri="{FF2B5EF4-FFF2-40B4-BE49-F238E27FC236}">
                <a16:creationId xmlns:a16="http://schemas.microsoft.com/office/drawing/2014/main" id="{67AB6B61-6712-3A4D-9A20-FA9523BB01B5}"/>
              </a:ext>
            </a:extLst>
          </p:cNvPr>
          <p:cNvGrpSpPr/>
          <p:nvPr/>
        </p:nvGrpSpPr>
        <p:grpSpPr>
          <a:xfrm>
            <a:off x="152400" y="6514231"/>
            <a:ext cx="2923220" cy="215195"/>
            <a:chOff x="191985" y="6502733"/>
            <a:chExt cx="2923220" cy="215195"/>
          </a:xfrm>
        </p:grpSpPr>
        <p:sp>
          <p:nvSpPr>
            <p:cNvPr id="54" name="Slide Number Placeholder 11">
              <a:extLst>
                <a:ext uri="{FF2B5EF4-FFF2-40B4-BE49-F238E27FC236}">
                  <a16:creationId xmlns:a16="http://schemas.microsoft.com/office/drawing/2014/main" id="{98286FF4-50DA-464E-9087-004DD3CE0276}"/>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55" name="Picture 54">
              <a:extLst>
                <a:ext uri="{FF2B5EF4-FFF2-40B4-BE49-F238E27FC236}">
                  <a16:creationId xmlns:a16="http://schemas.microsoft.com/office/drawing/2014/main" id="{62A672E7-B827-FF45-9C8B-D747F0B1E7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7" name="TextBox 56">
            <a:extLst>
              <a:ext uri="{FF2B5EF4-FFF2-40B4-BE49-F238E27FC236}">
                <a16:creationId xmlns:a16="http://schemas.microsoft.com/office/drawing/2014/main" id="{E6FF7432-5F96-3F4B-ADAE-A138D0061203}"/>
              </a:ext>
            </a:extLst>
          </p:cNvPr>
          <p:cNvSpPr txBox="1"/>
          <p:nvPr/>
        </p:nvSpPr>
        <p:spPr>
          <a:xfrm>
            <a:off x="2867304" y="1917660"/>
            <a:ext cx="6457393" cy="861774"/>
          </a:xfrm>
          <a:prstGeom prst="rect">
            <a:avLst/>
          </a:prstGeom>
          <a:noFill/>
        </p:spPr>
        <p:txBody>
          <a:bodyPr wrap="square" lIns="0" tIns="0" rIns="0" bIns="0" rtlCol="0">
            <a:spAutoFit/>
          </a:bodyPr>
          <a:lstStyle/>
          <a:p>
            <a:pPr algn="ctr"/>
            <a:r>
              <a:rPr lang="en-US" sz="2800" dirty="0">
                <a:solidFill>
                  <a:schemeClr val="bg1"/>
                </a:solidFill>
                <a:latin typeface="Cambria" panose="02040503050406030204" pitchFamily="18" charset="0"/>
                <a:cs typeface="Calibri Light" panose="020F0302020204030204" pitchFamily="34" charset="0"/>
              </a:rPr>
              <a:t>Thank you for safely returning to the office in a post-COVID-19 world.</a:t>
            </a:r>
          </a:p>
        </p:txBody>
      </p:sp>
      <p:pic>
        <p:nvPicPr>
          <p:cNvPr id="8" name="Picture 7">
            <a:extLst>
              <a:ext uri="{FF2B5EF4-FFF2-40B4-BE49-F238E27FC236}">
                <a16:creationId xmlns:a16="http://schemas.microsoft.com/office/drawing/2014/main" id="{EE09D8C6-98AB-0E44-903D-B2EA82251406}"/>
              </a:ext>
            </a:extLst>
          </p:cNvPr>
          <p:cNvPicPr>
            <a:picLocks noChangeAspect="1"/>
          </p:cNvPicPr>
          <p:nvPr/>
        </p:nvPicPr>
        <p:blipFill>
          <a:blip r:embed="rId3"/>
          <a:stretch>
            <a:fillRect/>
          </a:stretch>
        </p:blipFill>
        <p:spPr>
          <a:xfrm>
            <a:off x="4705690" y="4159995"/>
            <a:ext cx="2780618" cy="768626"/>
          </a:xfrm>
          <a:prstGeom prst="rect">
            <a:avLst/>
          </a:prstGeom>
        </p:spPr>
      </p:pic>
      <p:cxnSp>
        <p:nvCxnSpPr>
          <p:cNvPr id="9" name="Straight Connector 8">
            <a:extLst>
              <a:ext uri="{FF2B5EF4-FFF2-40B4-BE49-F238E27FC236}">
                <a16:creationId xmlns:a16="http://schemas.microsoft.com/office/drawing/2014/main" id="{D6A1C410-60DC-3C4B-8D0A-8C00F9F19E43}"/>
              </a:ext>
            </a:extLst>
          </p:cNvPr>
          <p:cNvCxnSpPr>
            <a:cxnSpLocks/>
          </p:cNvCxnSpPr>
          <p:nvPr/>
        </p:nvCxnSpPr>
        <p:spPr>
          <a:xfrm>
            <a:off x="5348209" y="3501887"/>
            <a:ext cx="1495583"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318FA9-A3FC-6941-9BC3-B671F335DCBD}"/>
              </a:ext>
            </a:extLst>
          </p:cNvPr>
          <p:cNvSpPr txBox="1"/>
          <p:nvPr/>
        </p:nvSpPr>
        <p:spPr>
          <a:xfrm>
            <a:off x="2867304" y="5511753"/>
            <a:ext cx="6457393" cy="215444"/>
          </a:xfrm>
          <a:prstGeom prst="rect">
            <a:avLst/>
          </a:prstGeom>
          <a:noFill/>
        </p:spPr>
        <p:txBody>
          <a:bodyPr wrap="square" lIns="0" tIns="0" rIns="0" bIns="0" rtlCol="0">
            <a:spAutoFit/>
          </a:bodyPr>
          <a:lstStyle/>
          <a:p>
            <a:pPr algn="ctr"/>
            <a:r>
              <a:rPr lang="en-US" sz="1400" dirty="0">
                <a:solidFill>
                  <a:schemeClr val="bg1"/>
                </a:solidFill>
                <a:latin typeface="DINPro Light" panose="02000504040000020003" pitchFamily="2" charset="0"/>
                <a:cs typeface="Calibri Light" panose="020F0302020204030204" pitchFamily="34" charset="0"/>
              </a:rPr>
              <a:t>Learn more by visiting our website: </a:t>
            </a:r>
            <a:r>
              <a:rPr lang="en-US" sz="1400" dirty="0" err="1">
                <a:solidFill>
                  <a:schemeClr val="bg1"/>
                </a:solidFill>
                <a:latin typeface="DINPro Light" panose="02000504040000020003" pitchFamily="2" charset="0"/>
                <a:cs typeface="Calibri Light" panose="020F0302020204030204" pitchFamily="34" charset="0"/>
              </a:rPr>
              <a:t>www.akridge.com</a:t>
            </a:r>
            <a:endParaRPr lang="en-US" sz="1400" dirty="0">
              <a:solidFill>
                <a:schemeClr val="bg1"/>
              </a:solidFill>
              <a:latin typeface="DINPro Light" panose="02000504040000020003" pitchFamily="2" charset="0"/>
              <a:cs typeface="Calibri Light" panose="020F0302020204030204" pitchFamily="34" charset="0"/>
            </a:endParaRPr>
          </a:p>
        </p:txBody>
      </p:sp>
    </p:spTree>
    <p:extLst>
      <p:ext uri="{BB962C8B-B14F-4D97-AF65-F5344CB8AC3E}">
        <p14:creationId xmlns:p14="http://schemas.microsoft.com/office/powerpoint/2010/main" val="2700785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BC4BE0-99B5-2C46-8B2B-064A6EDC0F1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a:ext>
            </a:extLst>
          </a:blip>
          <a:srcRect/>
          <a:stretch/>
        </p:blipFill>
        <p:spPr>
          <a:xfrm>
            <a:off x="0" y="-1"/>
            <a:ext cx="12192000" cy="6356351"/>
          </a:xfrm>
          <a:prstGeom prst="rect">
            <a:avLst/>
          </a:prstGeom>
        </p:spPr>
      </p:pic>
      <p:sp>
        <p:nvSpPr>
          <p:cNvPr id="12" name="Rectangle 11">
            <a:extLst>
              <a:ext uri="{FF2B5EF4-FFF2-40B4-BE49-F238E27FC236}">
                <a16:creationId xmlns:a16="http://schemas.microsoft.com/office/drawing/2014/main" id="{65D0E459-9D88-3A4D-94BB-47ED77B545B4}"/>
              </a:ext>
            </a:extLst>
          </p:cNvPr>
          <p:cNvSpPr/>
          <p:nvPr/>
        </p:nvSpPr>
        <p:spPr>
          <a:xfrm>
            <a:off x="-2" y="0"/>
            <a:ext cx="12192001" cy="6356350"/>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4</a:t>
            </a:r>
          </a:p>
        </p:txBody>
      </p:sp>
      <p:sp>
        <p:nvSpPr>
          <p:cNvPr id="7" name="TextBox 6">
            <a:extLst>
              <a:ext uri="{FF2B5EF4-FFF2-40B4-BE49-F238E27FC236}">
                <a16:creationId xmlns:a16="http://schemas.microsoft.com/office/drawing/2014/main" id="{51129433-B186-3F44-B73F-F0907D795C48}"/>
              </a:ext>
            </a:extLst>
          </p:cNvPr>
          <p:cNvSpPr txBox="1"/>
          <p:nvPr/>
        </p:nvSpPr>
        <p:spPr>
          <a:xfrm>
            <a:off x="2681395" y="2511776"/>
            <a:ext cx="6829210" cy="615553"/>
          </a:xfrm>
          <a:prstGeom prst="rect">
            <a:avLst/>
          </a:prstGeom>
          <a:noFill/>
        </p:spPr>
        <p:txBody>
          <a:bodyPr wrap="square" lIns="0" tIns="0" rIns="0" bIns="0" rtlCol="0">
            <a:spAutoFit/>
          </a:bodyPr>
          <a:lstStyle/>
          <a:p>
            <a:pPr algn="ctr"/>
            <a:r>
              <a:rPr lang="en-US" sz="4000" dirty="0">
                <a:solidFill>
                  <a:schemeClr val="bg1"/>
                </a:solidFill>
                <a:latin typeface="Cambria" panose="02040503050406030204" pitchFamily="18" charset="0"/>
                <a:cs typeface="Calibri Light" panose="020F0302020204030204" pitchFamily="34" charset="0"/>
              </a:rPr>
              <a:t>7550 Wisconsin</a:t>
            </a:r>
          </a:p>
        </p:txBody>
      </p:sp>
      <p:grpSp>
        <p:nvGrpSpPr>
          <p:cNvPr id="6" name="Group 5">
            <a:extLst>
              <a:ext uri="{FF2B5EF4-FFF2-40B4-BE49-F238E27FC236}">
                <a16:creationId xmlns:a16="http://schemas.microsoft.com/office/drawing/2014/main" id="{0DFC572C-1094-F84F-BDC5-139242A1C29F}"/>
              </a:ext>
            </a:extLst>
          </p:cNvPr>
          <p:cNvGrpSpPr/>
          <p:nvPr/>
        </p:nvGrpSpPr>
        <p:grpSpPr>
          <a:xfrm>
            <a:off x="152400" y="6514231"/>
            <a:ext cx="2923220" cy="215195"/>
            <a:chOff x="191985" y="6502733"/>
            <a:chExt cx="2923220" cy="215195"/>
          </a:xfrm>
        </p:grpSpPr>
        <p:sp>
          <p:nvSpPr>
            <p:cNvPr id="4" name="Slide Number Placeholder 11">
              <a:extLst>
                <a:ext uri="{FF2B5EF4-FFF2-40B4-BE49-F238E27FC236}">
                  <a16:creationId xmlns:a16="http://schemas.microsoft.com/office/drawing/2014/main" id="{DC21AE46-FFD9-D74A-96E3-EFF644FB12E0}"/>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5" name="Picture 4">
              <a:extLst>
                <a:ext uri="{FF2B5EF4-FFF2-40B4-BE49-F238E27FC236}">
                  <a16:creationId xmlns:a16="http://schemas.microsoft.com/office/drawing/2014/main" id="{2859CC75-0CEF-ED4F-8AFE-FAD6A46384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8" name="TextBox 7">
            <a:extLst>
              <a:ext uri="{FF2B5EF4-FFF2-40B4-BE49-F238E27FC236}">
                <a16:creationId xmlns:a16="http://schemas.microsoft.com/office/drawing/2014/main" id="{1925D94A-ABDB-D148-8D0F-F974E71CCB0D}"/>
              </a:ext>
            </a:extLst>
          </p:cNvPr>
          <p:cNvSpPr txBox="1"/>
          <p:nvPr/>
        </p:nvSpPr>
        <p:spPr>
          <a:xfrm>
            <a:off x="3628222" y="3812294"/>
            <a:ext cx="4935557" cy="436017"/>
          </a:xfrm>
          <a:prstGeom prst="rect">
            <a:avLst/>
          </a:prstGeom>
          <a:noFill/>
        </p:spPr>
        <p:txBody>
          <a:bodyPr wrap="square" lIns="0" tIns="0" rIns="0" bIns="0" rtlCol="0">
            <a:spAutoFit/>
          </a:bodyPr>
          <a:lstStyle/>
          <a:p>
            <a:pPr algn="ctr">
              <a:lnSpc>
                <a:spcPts val="1740"/>
              </a:lnSpc>
            </a:pPr>
            <a:r>
              <a:rPr lang="en-US" sz="1400" dirty="0">
                <a:solidFill>
                  <a:schemeClr val="bg1"/>
                </a:solidFill>
                <a:latin typeface="DINPro Light" panose="02000504040000020003" pitchFamily="2" charset="0"/>
              </a:rPr>
              <a:t>The following information outlines the overall plan as well as prudent details of the re-entry plan for 7550 Wisconsin.</a:t>
            </a:r>
          </a:p>
        </p:txBody>
      </p:sp>
      <p:cxnSp>
        <p:nvCxnSpPr>
          <p:cNvPr id="14" name="Straight Connector 13">
            <a:extLst>
              <a:ext uri="{FF2B5EF4-FFF2-40B4-BE49-F238E27FC236}">
                <a16:creationId xmlns:a16="http://schemas.microsoft.com/office/drawing/2014/main" id="{D6596E97-F72A-C641-981E-F924CE08CEA8}"/>
              </a:ext>
            </a:extLst>
          </p:cNvPr>
          <p:cNvCxnSpPr>
            <a:cxnSpLocks/>
          </p:cNvCxnSpPr>
          <p:nvPr/>
        </p:nvCxnSpPr>
        <p:spPr>
          <a:xfrm>
            <a:off x="5011033" y="3438084"/>
            <a:ext cx="216993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A683430-BCF9-0C4B-9FFF-E227A26E7683}"/>
              </a:ext>
            </a:extLst>
          </p:cNvPr>
          <p:cNvSpPr txBox="1"/>
          <p:nvPr/>
        </p:nvSpPr>
        <p:spPr>
          <a:xfrm>
            <a:off x="3556123" y="2049099"/>
            <a:ext cx="5079754" cy="369332"/>
          </a:xfrm>
          <a:prstGeom prst="rect">
            <a:avLst/>
          </a:prstGeom>
          <a:noFill/>
        </p:spPr>
        <p:txBody>
          <a:bodyPr wrap="square" lIns="0" tIns="0" rIns="0" bIns="0" rtlCol="0">
            <a:spAutoFit/>
          </a:bodyPr>
          <a:lstStyle/>
          <a:p>
            <a:pPr algn="ctr"/>
            <a:r>
              <a:rPr lang="en-US" sz="2400" dirty="0">
                <a:solidFill>
                  <a:schemeClr val="bg1"/>
                </a:solidFill>
                <a:latin typeface="DINPro Light" panose="02000504040000020003" pitchFamily="2" charset="0"/>
                <a:cs typeface="Calibri Light" panose="020F0302020204030204" pitchFamily="34" charset="0"/>
              </a:rPr>
              <a:t>OUR PLAN FOR</a:t>
            </a:r>
            <a:endParaRPr lang="en-US" sz="4000" dirty="0">
              <a:solidFill>
                <a:schemeClr val="bg1"/>
              </a:solidFill>
              <a:latin typeface="Cambria" panose="02040503050406030204" pitchFamily="18" charset="0"/>
              <a:cs typeface="Calibri Light" panose="020F0302020204030204" pitchFamily="34" charset="0"/>
            </a:endParaRPr>
          </a:p>
        </p:txBody>
      </p:sp>
    </p:spTree>
    <p:extLst>
      <p:ext uri="{BB962C8B-B14F-4D97-AF65-F5344CB8AC3E}">
        <p14:creationId xmlns:p14="http://schemas.microsoft.com/office/powerpoint/2010/main" val="1558273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9483" b="2226"/>
          <a:stretch/>
        </p:blipFill>
        <p:spPr>
          <a:xfrm>
            <a:off x="-2" y="-14515"/>
            <a:ext cx="12192001" cy="6357257"/>
          </a:xfrm>
          <a:prstGeom prst="rect">
            <a:avLst/>
          </a:prstGeom>
        </p:spPr>
      </p:pic>
      <p:sp>
        <p:nvSpPr>
          <p:cNvPr id="24" name="Rectangle 23">
            <a:extLst>
              <a:ext uri="{FF2B5EF4-FFF2-40B4-BE49-F238E27FC236}">
                <a16:creationId xmlns:a16="http://schemas.microsoft.com/office/drawing/2014/main" id="{B20D8EE4-1831-CF43-8139-040B0C186648}"/>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5</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536453"/>
            <a:ext cx="3879609" cy="1128514"/>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BUILDING MASK POLICY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731" y="2536453"/>
            <a:ext cx="1928738" cy="1237846"/>
          </a:xfrm>
          <a:prstGeom prst="rect">
            <a:avLst/>
          </a:prstGeom>
        </p:spPr>
      </p:pic>
    </p:spTree>
    <p:extLst>
      <p:ext uri="{BB962C8B-B14F-4D97-AF65-F5344CB8AC3E}">
        <p14:creationId xmlns:p14="http://schemas.microsoft.com/office/powerpoint/2010/main" val="300911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20E5AAE-3F34-944A-B602-E2A2C3E4B624}"/>
              </a:ext>
            </a:extLst>
          </p:cNvPr>
          <p:cNvSpPr txBox="1"/>
          <p:nvPr/>
        </p:nvSpPr>
        <p:spPr>
          <a:xfrm>
            <a:off x="787574" y="929423"/>
            <a:ext cx="6127575" cy="1615827"/>
          </a:xfrm>
          <a:prstGeom prst="rect">
            <a:avLst/>
          </a:prstGeom>
          <a:noFill/>
        </p:spPr>
        <p:txBody>
          <a:bodyPr wrap="square" lIns="0" tIns="0" rIns="0" bIns="0" numCol="1" spcCol="914400" rtlCol="0">
            <a:spAutoFit/>
          </a:bodyPr>
          <a:lstStyle/>
          <a:p>
            <a:pPr lvl="0">
              <a:lnSpc>
                <a:spcPts val="1440"/>
              </a:lnSpc>
            </a:pPr>
            <a:r>
              <a:rPr lang="en-US" sz="1050" dirty="0">
                <a:solidFill>
                  <a:schemeClr val="tx1">
                    <a:lumMod val="65000"/>
                    <a:lumOff val="35000"/>
                  </a:schemeClr>
                </a:solidFill>
                <a:latin typeface="DINPro Light" panose="02000504040000020003" pitchFamily="2" charset="0"/>
              </a:rPr>
              <a:t>Following recent updates to local orders, vaccinated individuals will no longer be required to weak masks in common areas of the building. The building mask policy will state that “Masks are required in common areas except for fully-vaccinated individuals.” Common areas include the lobby, elevators, restrooms, and amenity spaces such as the fitness center and roof deck.</a:t>
            </a:r>
          </a:p>
          <a:p>
            <a:pPr>
              <a:lnSpc>
                <a:spcPts val="1440"/>
              </a:lnSpc>
            </a:pPr>
            <a:endParaRPr lang="en-US" sz="1050" dirty="0">
              <a:solidFill>
                <a:schemeClr val="tx2"/>
              </a:solidFill>
              <a:latin typeface="DINPro Light" panose="02000504040000020003" pitchFamily="2" charset="0"/>
            </a:endParaRPr>
          </a:p>
          <a:p>
            <a:pPr lvl="0">
              <a:lnSpc>
                <a:spcPts val="1440"/>
              </a:lnSpc>
            </a:pPr>
            <a:r>
              <a:rPr lang="en-US" sz="1050" dirty="0">
                <a:solidFill>
                  <a:schemeClr val="tx1">
                    <a:lumMod val="65000"/>
                    <a:lumOff val="35000"/>
                  </a:schemeClr>
                </a:solidFill>
                <a:latin typeface="DINPro Light" panose="02000504040000020003" pitchFamily="2" charset="0"/>
              </a:rPr>
              <a:t>Masks will still be required for building personnel, contractors and delivery staff in common areas and Client suites. </a:t>
            </a:r>
          </a:p>
          <a:p>
            <a:pPr lvl="0">
              <a:lnSpc>
                <a:spcPts val="1440"/>
              </a:lnSpc>
            </a:pPr>
            <a:endParaRPr lang="en-US" sz="1050" dirty="0">
              <a:solidFill>
                <a:schemeClr val="tx1">
                  <a:lumMod val="65000"/>
                  <a:lumOff val="35000"/>
                </a:schemeClr>
              </a:solidFill>
              <a:latin typeface="DINPro Light" panose="02000504040000020003" pitchFamily="2" charset="0"/>
            </a:endParaRPr>
          </a:p>
          <a:p>
            <a:pPr>
              <a:lnSpc>
                <a:spcPts val="1440"/>
              </a:lnSpc>
            </a:pPr>
            <a:r>
              <a:rPr lang="en-US" sz="1050" dirty="0">
                <a:solidFill>
                  <a:schemeClr val="tx1">
                    <a:lumMod val="65000"/>
                    <a:lumOff val="35000"/>
                  </a:schemeClr>
                </a:solidFill>
                <a:latin typeface="DINPro Light" panose="02000504040000020003" pitchFamily="2" charset="0"/>
              </a:rPr>
              <a:t>The CDC recommends that individuals who are not vaccinated should continue wearing a mask in all settings. </a:t>
            </a:r>
          </a:p>
          <a:p>
            <a:pPr>
              <a:lnSpc>
                <a:spcPts val="1440"/>
              </a:lnSpc>
            </a:pPr>
            <a:endParaRPr lang="en-US" sz="1050" dirty="0">
              <a:solidFill>
                <a:schemeClr val="tx2"/>
              </a:solidFill>
              <a:latin typeface="DINPro Light" panose="02000504040000020003" pitchFamily="2" charset="0"/>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6</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4"/>
            <a:ext cx="7225569" cy="58831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BUILDING MASK POLICY </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97577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04950" y="1853615"/>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601418" y="2243618"/>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562" t="209" r="47943" b="939"/>
          <a:stretch/>
        </p:blipFill>
        <p:spPr>
          <a:xfrm>
            <a:off x="7649029" y="-18559"/>
            <a:ext cx="4542972" cy="6876557"/>
          </a:xfrm>
          <a:prstGeom prst="rect">
            <a:avLst/>
          </a:prstGeom>
        </p:spPr>
      </p:pic>
    </p:spTree>
    <p:extLst>
      <p:ext uri="{BB962C8B-B14F-4D97-AF65-F5344CB8AC3E}">
        <p14:creationId xmlns:p14="http://schemas.microsoft.com/office/powerpoint/2010/main" val="978334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09802-F32B-E540-AFE8-B2FA1640A41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0"/>
            <a:ext cx="12192000" cy="6356350"/>
          </a:xfrm>
          <a:prstGeom prst="rect">
            <a:avLst/>
          </a:prstGeom>
        </p:spPr>
      </p:pic>
      <p:sp>
        <p:nvSpPr>
          <p:cNvPr id="24" name="Rectangle 23">
            <a:extLst>
              <a:ext uri="{FF2B5EF4-FFF2-40B4-BE49-F238E27FC236}">
                <a16:creationId xmlns:a16="http://schemas.microsoft.com/office/drawing/2014/main" id="{B20D8EE4-1831-CF43-8139-040B0C186648}"/>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7</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289300"/>
            <a:ext cx="3879609" cy="1128514"/>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BUILDING PERSONNEL </a:t>
            </a:r>
          </a:p>
        </p:txBody>
      </p:sp>
      <p:pic>
        <p:nvPicPr>
          <p:cNvPr id="13" name="Graphic 12">
            <a:extLst>
              <a:ext uri="{FF2B5EF4-FFF2-40B4-BE49-F238E27FC236}">
                <a16:creationId xmlns:a16="http://schemas.microsoft.com/office/drawing/2014/main" id="{EB89EB5B-97E2-7143-B4FC-DEA439F4D9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2468" y="2142563"/>
            <a:ext cx="1889263" cy="1931247"/>
          </a:xfrm>
          <a:prstGeom prst="rect">
            <a:avLst/>
          </a:prstGeom>
        </p:spPr>
      </p:pic>
    </p:spTree>
    <p:extLst>
      <p:ext uri="{BB962C8B-B14F-4D97-AF65-F5344CB8AC3E}">
        <p14:creationId xmlns:p14="http://schemas.microsoft.com/office/powerpoint/2010/main" val="2116059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4A8BB0-3FB2-0D40-B402-FD8482719F3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7667429" y="0"/>
            <a:ext cx="4524572" cy="6857999"/>
          </a:xfrm>
          <a:prstGeom prst="rect">
            <a:avLst/>
          </a:prstGeom>
        </p:spPr>
      </p:pic>
      <p:sp>
        <p:nvSpPr>
          <p:cNvPr id="22" name="TextBox 21">
            <a:extLst>
              <a:ext uri="{FF2B5EF4-FFF2-40B4-BE49-F238E27FC236}">
                <a16:creationId xmlns:a16="http://schemas.microsoft.com/office/drawing/2014/main" id="{B20E5AAE-3F34-944A-B602-E2A2C3E4B624}"/>
              </a:ext>
            </a:extLst>
          </p:cNvPr>
          <p:cNvSpPr txBox="1"/>
          <p:nvPr/>
        </p:nvSpPr>
        <p:spPr>
          <a:xfrm>
            <a:off x="787575" y="767433"/>
            <a:ext cx="5840290" cy="2154436"/>
          </a:xfrm>
          <a:prstGeom prst="rect">
            <a:avLst/>
          </a:prstGeom>
          <a:noFill/>
        </p:spPr>
        <p:txBody>
          <a:bodyPr wrap="square" lIns="0" tIns="0" rIns="0" bIns="0" numCol="1" spcCol="914400" rtlCol="0">
            <a:spAutoFit/>
          </a:bodyPr>
          <a:lstStyle/>
          <a:p>
            <a:pPr>
              <a:lnSpc>
                <a:spcPts val="1440"/>
              </a:lnSpc>
            </a:pPr>
            <a:r>
              <a:rPr lang="en-US" sz="1050" dirty="0">
                <a:solidFill>
                  <a:schemeClr val="tx1">
                    <a:lumMod val="65000"/>
                    <a:lumOff val="35000"/>
                  </a:schemeClr>
                </a:solidFill>
                <a:latin typeface="DINPro Light" panose="02000504040000020003"/>
              </a:rPr>
              <a:t>All building staff have been provided with the appropriate level of PPE including face masks.</a:t>
            </a:r>
          </a:p>
          <a:p>
            <a:pPr>
              <a:lnSpc>
                <a:spcPts val="1440"/>
              </a:lnSpc>
            </a:pPr>
            <a:endParaRPr lang="en-US" sz="1050" dirty="0">
              <a:solidFill>
                <a:schemeClr val="tx1">
                  <a:lumMod val="65000"/>
                  <a:lumOff val="35000"/>
                </a:schemeClr>
              </a:solidFill>
              <a:latin typeface="DINPro Light" panose="02000504040000020003"/>
            </a:endParaRPr>
          </a:p>
          <a:p>
            <a:pPr lvl="0">
              <a:lnSpc>
                <a:spcPts val="1440"/>
              </a:lnSpc>
            </a:pPr>
            <a:r>
              <a:rPr lang="en-US" sz="1050" dirty="0">
                <a:solidFill>
                  <a:schemeClr val="tx1">
                    <a:lumMod val="65000"/>
                    <a:lumOff val="35000"/>
                  </a:schemeClr>
                </a:solidFill>
                <a:latin typeface="DINPro Light" panose="02000504040000020003"/>
              </a:rPr>
              <a:t>We will continue to require that building personnel wear masks in common areas and within Client suites.</a:t>
            </a:r>
          </a:p>
          <a:p>
            <a:pPr lvl="0">
              <a:lnSpc>
                <a:spcPts val="1440"/>
              </a:lnSpc>
            </a:pPr>
            <a:endParaRPr lang="en-US" sz="1050" dirty="0">
              <a:solidFill>
                <a:schemeClr val="tx1">
                  <a:lumMod val="65000"/>
                  <a:lumOff val="35000"/>
                </a:schemeClr>
              </a:solidFill>
              <a:latin typeface="DINPro Light" panose="02000504040000020003"/>
            </a:endParaRPr>
          </a:p>
          <a:p>
            <a:pPr lvl="0">
              <a:lnSpc>
                <a:spcPts val="1440"/>
              </a:lnSpc>
            </a:pPr>
            <a:r>
              <a:rPr lang="en-US" sz="1050" dirty="0">
                <a:solidFill>
                  <a:schemeClr val="tx1">
                    <a:lumMod val="65000"/>
                    <a:lumOff val="35000"/>
                  </a:schemeClr>
                </a:solidFill>
                <a:latin typeface="DINPro Light" panose="02000504040000020003"/>
              </a:rPr>
              <a:t>We have communicated on a daily basis with building staff on appropriate procedures and protocols to prevent exposure to the virus.</a:t>
            </a:r>
          </a:p>
          <a:p>
            <a:pPr>
              <a:lnSpc>
                <a:spcPts val="1440"/>
              </a:lnSpc>
            </a:pPr>
            <a:endParaRPr lang="en-US" sz="1050" dirty="0">
              <a:solidFill>
                <a:schemeClr val="tx1">
                  <a:lumMod val="65000"/>
                  <a:lumOff val="35000"/>
                </a:schemeClr>
              </a:solidFill>
              <a:latin typeface="DINPro Light" panose="02000504040000020003"/>
            </a:endParaRPr>
          </a:p>
          <a:p>
            <a:pPr lvl="0">
              <a:lnSpc>
                <a:spcPts val="1440"/>
              </a:lnSpc>
            </a:pPr>
            <a:r>
              <a:rPr lang="en-US" sz="1050" dirty="0">
                <a:solidFill>
                  <a:schemeClr val="tx1">
                    <a:lumMod val="65000"/>
                    <a:lumOff val="35000"/>
                  </a:schemeClr>
                </a:solidFill>
                <a:latin typeface="DINPro Light" panose="02000504040000020003"/>
              </a:rPr>
              <a:t>If a staff member, or staff family member tests positive for COVID-19, we will practice non-discriminatory and CDC-based criteria to determine when it is safe for the staff member to return to work. Building staff have been instructed to stay home if they are ill.  </a:t>
            </a:r>
          </a:p>
          <a:p>
            <a:pPr>
              <a:lnSpc>
                <a:spcPts val="1440"/>
              </a:lnSpc>
            </a:pPr>
            <a:endParaRPr lang="en-US" sz="1050" dirty="0">
              <a:solidFill>
                <a:schemeClr val="tx1">
                  <a:lumMod val="65000"/>
                  <a:lumOff val="35000"/>
                </a:schemeClr>
              </a:solidFill>
              <a:latin typeface="DINPro Light" panose="02000504040000020003"/>
            </a:endParaRPr>
          </a:p>
          <a:p>
            <a:pPr>
              <a:lnSpc>
                <a:spcPts val="1440"/>
              </a:lnSpc>
            </a:pPr>
            <a:endParaRPr lang="en-US" sz="1050" dirty="0">
              <a:solidFill>
                <a:schemeClr val="tx2"/>
              </a:solidFill>
              <a:latin typeface="DINPro Light" panose="02000504040000020003" pitchFamily="2" charset="0"/>
            </a:endParaRPr>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solidFill>
                  <a:schemeClr val="bg1"/>
                </a:solidFill>
              </a:rPr>
              <a:t>8</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42" name="Title 1">
            <a:extLst>
              <a:ext uri="{FF2B5EF4-FFF2-40B4-BE49-F238E27FC236}">
                <a16:creationId xmlns:a16="http://schemas.microsoft.com/office/drawing/2014/main" id="{854D5A5E-3FB1-A54A-99A7-FEE4E92D00E9}"/>
              </a:ext>
            </a:extLst>
          </p:cNvPr>
          <p:cNvSpPr txBox="1">
            <a:spLocks/>
          </p:cNvSpPr>
          <p:nvPr/>
        </p:nvSpPr>
        <p:spPr>
          <a:xfrm>
            <a:off x="601418" y="289264"/>
            <a:ext cx="7225569" cy="588315"/>
          </a:xfrm>
          <a:prstGeom prst="rect">
            <a:avLst/>
          </a:prstGeom>
        </p:spPr>
        <p:txBody>
          <a:bodyPr lIns="0" tIns="0" rIns="0" bIns="0" anchor="t" anchorCtr="0">
            <a:normAutofit/>
          </a:bodyPr>
          <a:lstStyle>
            <a:lvl1pPr algn="l" defTabSz="914400" rtl="0" eaLnBrk="1" latinLnBrk="0" hangingPunct="1">
              <a:lnSpc>
                <a:spcPct val="90000"/>
              </a:lnSpc>
              <a:spcBef>
                <a:spcPct val="0"/>
              </a:spcBef>
              <a:buNone/>
              <a:defRPr sz="4400" kern="1200" spc="-150">
                <a:solidFill>
                  <a:schemeClr val="tx1"/>
                </a:solidFill>
                <a:latin typeface="Cambria" panose="02040503050406030204" pitchFamily="18" charset="0"/>
                <a:ea typeface="+mj-ea"/>
                <a:cs typeface="+mj-cs"/>
              </a:defRPr>
            </a:lvl1pPr>
          </a:lstStyle>
          <a:p>
            <a:r>
              <a:rPr lang="en-US" sz="2800" spc="0" dirty="0">
                <a:solidFill>
                  <a:schemeClr val="accent1"/>
                </a:solidFill>
              </a:rPr>
              <a:t>BUILDING PERSONNEL</a:t>
            </a:r>
          </a:p>
        </p:txBody>
      </p:sp>
      <p:sp>
        <p:nvSpPr>
          <p:cNvPr id="3" name="Rectangle 2">
            <a:extLst>
              <a:ext uri="{FF2B5EF4-FFF2-40B4-BE49-F238E27FC236}">
                <a16:creationId xmlns:a16="http://schemas.microsoft.com/office/drawing/2014/main" id="{866B5F12-E054-1E4E-93B0-8B17D859A9F7}"/>
              </a:ext>
            </a:extLst>
          </p:cNvPr>
          <p:cNvSpPr/>
          <p:nvPr/>
        </p:nvSpPr>
        <p:spPr>
          <a:xfrm>
            <a:off x="601418" y="803249"/>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D11883-8284-DD43-A39C-9B4597B5CA72}"/>
              </a:ext>
            </a:extLst>
          </p:cNvPr>
          <p:cNvSpPr/>
          <p:nvPr/>
        </p:nvSpPr>
        <p:spPr>
          <a:xfrm>
            <a:off x="603915" y="1177711"/>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9C00CC5-F2F9-FD4F-A7FD-B7EC191365EE}"/>
              </a:ext>
            </a:extLst>
          </p:cNvPr>
          <p:cNvSpPr/>
          <p:nvPr/>
        </p:nvSpPr>
        <p:spPr>
          <a:xfrm>
            <a:off x="601418" y="1552173"/>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C00CC5-F2F9-FD4F-A7FD-B7EC191365EE}"/>
              </a:ext>
            </a:extLst>
          </p:cNvPr>
          <p:cNvSpPr/>
          <p:nvPr/>
        </p:nvSpPr>
        <p:spPr>
          <a:xfrm>
            <a:off x="603915" y="2075509"/>
            <a:ext cx="98190" cy="98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334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09802-F32B-E540-AFE8-B2FA1640A41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5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0" y="0"/>
            <a:ext cx="12192000" cy="6356350"/>
          </a:xfrm>
          <a:prstGeom prst="rect">
            <a:avLst/>
          </a:prstGeom>
        </p:spPr>
      </p:pic>
      <p:sp>
        <p:nvSpPr>
          <p:cNvPr id="24" name="Rectangle 23">
            <a:extLst>
              <a:ext uri="{FF2B5EF4-FFF2-40B4-BE49-F238E27FC236}">
                <a16:creationId xmlns:a16="http://schemas.microsoft.com/office/drawing/2014/main" id="{B20D8EE4-1831-CF43-8139-040B0C186648}"/>
              </a:ext>
            </a:extLst>
          </p:cNvPr>
          <p:cNvSpPr/>
          <p:nvPr/>
        </p:nvSpPr>
        <p:spPr>
          <a:xfrm>
            <a:off x="-1" y="2014430"/>
            <a:ext cx="12192001" cy="2172560"/>
          </a:xfrm>
          <a:prstGeom prst="rect">
            <a:avLst/>
          </a:prstGeom>
          <a:gradFill flip="none" rotWithShape="1">
            <a:gsLst>
              <a:gs pos="29000">
                <a:schemeClr val="accent1"/>
              </a:gs>
              <a:gs pos="100000">
                <a:schemeClr val="accent1">
                  <a:lumMod val="5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B8B9C9C-8F7E-4840-959C-6F1CA0A7A8C2}"/>
              </a:ext>
            </a:extLst>
          </p:cNvPr>
          <p:cNvSpPr>
            <a:spLocks noGrp="1"/>
          </p:cNvSpPr>
          <p:nvPr>
            <p:ph type="sldNum" sz="quarter" idx="4294967295"/>
          </p:nvPr>
        </p:nvSpPr>
        <p:spPr>
          <a:xfrm>
            <a:off x="11353800" y="6356350"/>
            <a:ext cx="685800" cy="365125"/>
          </a:xfrm>
          <a:prstGeom prst="rect">
            <a:avLst/>
          </a:prstGeom>
        </p:spPr>
        <p:txBody>
          <a:bodyPr/>
          <a:lstStyle/>
          <a:p>
            <a:r>
              <a:rPr lang="en-US" dirty="0"/>
              <a:t>9</a:t>
            </a:r>
          </a:p>
        </p:txBody>
      </p:sp>
      <p:grpSp>
        <p:nvGrpSpPr>
          <p:cNvPr id="15" name="Group 14">
            <a:extLst>
              <a:ext uri="{FF2B5EF4-FFF2-40B4-BE49-F238E27FC236}">
                <a16:creationId xmlns:a16="http://schemas.microsoft.com/office/drawing/2014/main" id="{6F8FA400-0143-0149-A7C6-BF28EBCE8450}"/>
              </a:ext>
            </a:extLst>
          </p:cNvPr>
          <p:cNvGrpSpPr/>
          <p:nvPr/>
        </p:nvGrpSpPr>
        <p:grpSpPr>
          <a:xfrm>
            <a:off x="152400" y="6514231"/>
            <a:ext cx="2923220" cy="215195"/>
            <a:chOff x="191985" y="6502733"/>
            <a:chExt cx="2923220" cy="215195"/>
          </a:xfrm>
        </p:grpSpPr>
        <p:sp>
          <p:nvSpPr>
            <p:cNvPr id="16" name="Slide Number Placeholder 11">
              <a:extLst>
                <a:ext uri="{FF2B5EF4-FFF2-40B4-BE49-F238E27FC236}">
                  <a16:creationId xmlns:a16="http://schemas.microsoft.com/office/drawing/2014/main" id="{BDFD19F5-956B-9347-8381-22924CCD843F}"/>
                </a:ext>
              </a:extLst>
            </p:cNvPr>
            <p:cNvSpPr txBox="1">
              <a:spLocks/>
            </p:cNvSpPr>
            <p:nvPr/>
          </p:nvSpPr>
          <p:spPr>
            <a:xfrm>
              <a:off x="1222236" y="6502733"/>
              <a:ext cx="1892969" cy="215195"/>
            </a:xfrm>
            <a:prstGeom prst="rect">
              <a:avLst/>
            </a:prstGeom>
          </p:spPr>
          <p:txBody>
            <a:bodyPr lIns="0" tIns="0" rIns="0" bIns="0" anchor="ctr"/>
            <a:lstStyle>
              <a:defPPr>
                <a:defRPr lang="en-US"/>
              </a:defPPr>
              <a:lvl1pPr marL="0" algn="r" defTabSz="914400" rtl="0" eaLnBrk="1" latinLnBrk="0" hangingPunct="1">
                <a:defRPr sz="1200" b="0" i="0" kern="1200">
                  <a:solidFill>
                    <a:schemeClr val="tx2"/>
                  </a:solidFill>
                  <a:latin typeface="DINPro" panose="02000503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DINPro Light" panose="02000504040000020003" pitchFamily="2" charset="0"/>
                </a:rPr>
                <a:t>// Return With Confidence</a:t>
              </a:r>
            </a:p>
          </p:txBody>
        </p:sp>
        <p:pic>
          <p:nvPicPr>
            <p:cNvPr id="17" name="Picture 16">
              <a:extLst>
                <a:ext uri="{FF2B5EF4-FFF2-40B4-BE49-F238E27FC236}">
                  <a16:creationId xmlns:a16="http://schemas.microsoft.com/office/drawing/2014/main" id="{D019CC0D-88C9-1140-9D64-A66A27172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985" y="6513670"/>
              <a:ext cx="903031" cy="161518"/>
            </a:xfrm>
            <a:prstGeom prst="rect">
              <a:avLst/>
            </a:prstGeom>
          </p:spPr>
        </p:pic>
      </p:grpSp>
      <p:sp>
        <p:nvSpPr>
          <p:cNvPr id="5" name="Oval 4">
            <a:extLst>
              <a:ext uri="{FF2B5EF4-FFF2-40B4-BE49-F238E27FC236}">
                <a16:creationId xmlns:a16="http://schemas.microsoft.com/office/drawing/2014/main" id="{8F558930-466A-2C45-968C-214B73C653AC}"/>
              </a:ext>
            </a:extLst>
          </p:cNvPr>
          <p:cNvSpPr/>
          <p:nvPr/>
        </p:nvSpPr>
        <p:spPr>
          <a:xfrm>
            <a:off x="2671417" y="1822504"/>
            <a:ext cx="2571367" cy="2571367"/>
          </a:xfrm>
          <a:prstGeom prst="ellipse">
            <a:avLst/>
          </a:prstGeom>
          <a:solidFill>
            <a:schemeClr val="accent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92D289-8C5C-CD42-BBFB-286345C5D11D}"/>
              </a:ext>
            </a:extLst>
          </p:cNvPr>
          <p:cNvSpPr txBox="1"/>
          <p:nvPr/>
        </p:nvSpPr>
        <p:spPr>
          <a:xfrm>
            <a:off x="5640974" y="2289300"/>
            <a:ext cx="4226926" cy="1692771"/>
          </a:xfrm>
          <a:prstGeom prst="rect">
            <a:avLst/>
          </a:prstGeom>
          <a:noFill/>
        </p:spPr>
        <p:txBody>
          <a:bodyPr wrap="square" lIns="0" tIns="0" rIns="0" bIns="0" rtlCol="0">
            <a:spAutoFit/>
          </a:bodyPr>
          <a:lstStyle/>
          <a:p>
            <a:pPr>
              <a:lnSpc>
                <a:spcPts val="4380"/>
              </a:lnSpc>
            </a:pPr>
            <a:r>
              <a:rPr lang="en-US" sz="4400" dirty="0">
                <a:solidFill>
                  <a:schemeClr val="bg1"/>
                </a:solidFill>
                <a:latin typeface="Cambria" panose="02040503050406030204" pitchFamily="18" charset="0"/>
                <a:cs typeface="Calibri Light" panose="020F0302020204030204" pitchFamily="34" charset="0"/>
              </a:rPr>
              <a:t>VENDOR MANAGEMENT &amp; CONTRACTORS</a:t>
            </a:r>
          </a:p>
        </p:txBody>
      </p:sp>
      <p:pic>
        <p:nvPicPr>
          <p:cNvPr id="13" name="Graphic 12">
            <a:extLst>
              <a:ext uri="{FF2B5EF4-FFF2-40B4-BE49-F238E27FC236}">
                <a16:creationId xmlns:a16="http://schemas.microsoft.com/office/drawing/2014/main" id="{EB89EB5B-97E2-7143-B4FC-DEA439F4D9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2468" y="2142563"/>
            <a:ext cx="1889263" cy="1931247"/>
          </a:xfrm>
          <a:prstGeom prst="rect">
            <a:avLst/>
          </a:prstGeom>
        </p:spPr>
      </p:pic>
    </p:spTree>
    <p:extLst>
      <p:ext uri="{BB962C8B-B14F-4D97-AF65-F5344CB8AC3E}">
        <p14:creationId xmlns:p14="http://schemas.microsoft.com/office/powerpoint/2010/main" val="283796005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707270"/>
      </a:dk2>
      <a:lt2>
        <a:srgbClr val="E7E6E6"/>
      </a:lt2>
      <a:accent1>
        <a:srgbClr val="C21F31"/>
      </a:accent1>
      <a:accent2>
        <a:srgbClr val="0085B7"/>
      </a:accent2>
      <a:accent3>
        <a:srgbClr val="A5A5A5"/>
      </a:accent3>
      <a:accent4>
        <a:srgbClr val="F2C117"/>
      </a:accent4>
      <a:accent5>
        <a:srgbClr val="52ABFF"/>
      </a:accent5>
      <a:accent6>
        <a:srgbClr val="86B440"/>
      </a:accent6>
      <a:hlink>
        <a:srgbClr val="0563C1"/>
      </a:hlink>
      <a:folHlink>
        <a:srgbClr val="C11F3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6927</TotalTime>
  <Words>2411</Words>
  <Application>Microsoft Office PowerPoint</Application>
  <PresentationFormat>Widescreen</PresentationFormat>
  <Paragraphs>326</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RETURN WITH CONFIDENCE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One Reentry Plan</dc:title>
  <dc:creator>Blake Breaux</dc:creator>
  <cp:lastModifiedBy>Conor Jeffers</cp:lastModifiedBy>
  <cp:revision>329</cp:revision>
  <dcterms:created xsi:type="dcterms:W3CDTF">2020-05-05T13:34:14Z</dcterms:created>
  <dcterms:modified xsi:type="dcterms:W3CDTF">2021-06-03T20:33:39Z</dcterms:modified>
</cp:coreProperties>
</file>